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aveSubsetFonts="1">
  <p:sldMasterIdLst>
    <p:sldMasterId id="2147483648" r:id="rId1"/>
  </p:sldMasterIdLst>
  <p:notesMasterIdLst>
    <p:notesMasterId r:id="rId80"/>
  </p:notesMasterIdLst>
  <p:sldIdLst>
    <p:sldId id="265" r:id="rId2"/>
    <p:sldId id="260" r:id="rId3"/>
    <p:sldId id="343" r:id="rId4"/>
    <p:sldId id="344" r:id="rId5"/>
    <p:sldId id="345" r:id="rId6"/>
    <p:sldId id="346" r:id="rId7"/>
    <p:sldId id="266" r:id="rId8"/>
    <p:sldId id="267" r:id="rId9"/>
    <p:sldId id="278" r:id="rId10"/>
    <p:sldId id="347" r:id="rId11"/>
    <p:sldId id="280" r:id="rId12"/>
    <p:sldId id="281" r:id="rId13"/>
    <p:sldId id="282" r:id="rId14"/>
    <p:sldId id="283" r:id="rId15"/>
    <p:sldId id="284" r:id="rId16"/>
    <p:sldId id="285" r:id="rId17"/>
    <p:sldId id="269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70" r:id="rId29"/>
    <p:sldId id="349" r:id="rId30"/>
    <p:sldId id="327" r:id="rId31"/>
    <p:sldId id="296" r:id="rId32"/>
    <p:sldId id="325" r:id="rId33"/>
    <p:sldId id="297" r:id="rId34"/>
    <p:sldId id="298" r:id="rId35"/>
    <p:sldId id="350" r:id="rId36"/>
    <p:sldId id="299" r:id="rId37"/>
    <p:sldId id="326" r:id="rId38"/>
    <p:sldId id="351" r:id="rId39"/>
    <p:sldId id="301" r:id="rId40"/>
    <p:sldId id="332" r:id="rId41"/>
    <p:sldId id="302" r:id="rId42"/>
    <p:sldId id="353" r:id="rId43"/>
    <p:sldId id="333" r:id="rId44"/>
    <p:sldId id="303" r:id="rId45"/>
    <p:sldId id="352" r:id="rId46"/>
    <p:sldId id="304" r:id="rId47"/>
    <p:sldId id="334" r:id="rId48"/>
    <p:sldId id="305" r:id="rId49"/>
    <p:sldId id="272" r:id="rId50"/>
    <p:sldId id="307" r:id="rId51"/>
    <p:sldId id="308" r:id="rId52"/>
    <p:sldId id="309" r:id="rId53"/>
    <p:sldId id="354" r:id="rId54"/>
    <p:sldId id="324" r:id="rId55"/>
    <p:sldId id="323" r:id="rId56"/>
    <p:sldId id="355" r:id="rId57"/>
    <p:sldId id="311" r:id="rId58"/>
    <p:sldId id="335" r:id="rId59"/>
    <p:sldId id="312" r:id="rId60"/>
    <p:sldId id="313" r:id="rId61"/>
    <p:sldId id="336" r:id="rId62"/>
    <p:sldId id="314" r:id="rId63"/>
    <p:sldId id="315" r:id="rId64"/>
    <p:sldId id="337" r:id="rId65"/>
    <p:sldId id="316" r:id="rId66"/>
    <p:sldId id="317" r:id="rId67"/>
    <p:sldId id="338" r:id="rId68"/>
    <p:sldId id="318" r:id="rId69"/>
    <p:sldId id="339" r:id="rId70"/>
    <p:sldId id="319" r:id="rId71"/>
    <p:sldId id="320" r:id="rId72"/>
    <p:sldId id="340" r:id="rId73"/>
    <p:sldId id="321" r:id="rId74"/>
    <p:sldId id="274" r:id="rId75"/>
    <p:sldId id="341" r:id="rId76"/>
    <p:sldId id="348" r:id="rId77"/>
    <p:sldId id="342" r:id="rId78"/>
    <p:sldId id="262" r:id="rId79"/>
  </p:sldIdLst>
  <p:sldSz cx="24384000" cy="13716000"/>
  <p:notesSz cx="6797675" cy="9926638"/>
  <p:defaultTextStyle>
    <a:defPPr>
      <a:defRPr lang="ko-KR"/>
    </a:defPPr>
    <a:lvl1pPr algn="l" defTabSz="825500" rtl="0" eaLnBrk="0" fontAlgn="base" hangingPunct="0">
      <a:spcBef>
        <a:spcPct val="0"/>
      </a:spcBef>
      <a:spcAft>
        <a:spcPct val="0"/>
      </a:spcAft>
      <a:defRPr sz="50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1pPr>
    <a:lvl2pPr marL="457200" indent="-228600" algn="l" defTabSz="825500" rtl="0" eaLnBrk="0" fontAlgn="base" hangingPunct="0">
      <a:spcBef>
        <a:spcPct val="0"/>
      </a:spcBef>
      <a:spcAft>
        <a:spcPct val="0"/>
      </a:spcAft>
      <a:defRPr sz="50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2pPr>
    <a:lvl3pPr marL="914400" indent="-457200" algn="l" defTabSz="825500" rtl="0" eaLnBrk="0" fontAlgn="base" hangingPunct="0">
      <a:spcBef>
        <a:spcPct val="0"/>
      </a:spcBef>
      <a:spcAft>
        <a:spcPct val="0"/>
      </a:spcAft>
      <a:defRPr sz="50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3pPr>
    <a:lvl4pPr marL="1371600" indent="-685800" algn="l" defTabSz="825500" rtl="0" eaLnBrk="0" fontAlgn="base" hangingPunct="0">
      <a:spcBef>
        <a:spcPct val="0"/>
      </a:spcBef>
      <a:spcAft>
        <a:spcPct val="0"/>
      </a:spcAft>
      <a:defRPr sz="50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4pPr>
    <a:lvl5pPr marL="1828800" indent="-914400" algn="l" defTabSz="825500" rtl="0" eaLnBrk="0" fontAlgn="base" hangingPunct="0">
      <a:spcBef>
        <a:spcPct val="0"/>
      </a:spcBef>
      <a:spcAft>
        <a:spcPct val="0"/>
      </a:spcAft>
      <a:defRPr sz="50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5pPr>
    <a:lvl6pPr marL="2286000" algn="l" defTabSz="914400" rtl="0" eaLnBrk="1" latinLnBrk="1" hangingPunct="1">
      <a:defRPr sz="50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6pPr>
    <a:lvl7pPr marL="2743200" algn="l" defTabSz="914400" rtl="0" eaLnBrk="1" latinLnBrk="1" hangingPunct="1">
      <a:defRPr sz="50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7pPr>
    <a:lvl8pPr marL="3200400" algn="l" defTabSz="914400" rtl="0" eaLnBrk="1" latinLnBrk="1" hangingPunct="1">
      <a:defRPr sz="50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8pPr>
    <a:lvl9pPr marL="3657600" algn="l" defTabSz="914400" rtl="0" eaLnBrk="1" latinLnBrk="1" hangingPunct="1">
      <a:defRPr sz="50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B050"/>
    <a:srgbClr val="FEE500"/>
    <a:srgbClr val="FFD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2" autoAdjust="0"/>
    <p:restoredTop sz="94660"/>
  </p:normalViewPr>
  <p:slideViewPr>
    <p:cSldViewPr>
      <p:cViewPr varScale="1">
        <p:scale>
          <a:sx n="56" d="100"/>
          <a:sy n="56" d="100"/>
        </p:scale>
        <p:origin x="552" y="84"/>
      </p:cViewPr>
      <p:guideLst>
        <p:guide orient="horz" pos="4320"/>
        <p:guide pos="76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bevel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ko-KR" noProof="0">
                <a:sym typeface="Helvetica Neue" charset="0"/>
              </a:rPr>
              <a:t>Click to edit Master text styles</a:t>
            </a:r>
          </a:p>
          <a:p>
            <a:pPr lvl="1"/>
            <a:r>
              <a:rPr lang="ko-KR" altLang="ko-KR" noProof="0">
                <a:sym typeface="Helvetica Neue" charset="0"/>
              </a:rPr>
              <a:t>Second level</a:t>
            </a:r>
          </a:p>
          <a:p>
            <a:pPr lvl="2"/>
            <a:r>
              <a:rPr lang="ko-KR" altLang="ko-KR" noProof="0">
                <a:sym typeface="Helvetica Neue" charset="0"/>
              </a:rPr>
              <a:t>Third level</a:t>
            </a:r>
          </a:p>
          <a:p>
            <a:pPr lvl="3"/>
            <a:r>
              <a:rPr lang="ko-KR" altLang="ko-KR" noProof="0">
                <a:sym typeface="Helvetica Neue" charset="0"/>
              </a:rPr>
              <a:t>Fourth level</a:t>
            </a:r>
          </a:p>
          <a:p>
            <a:pPr lvl="4"/>
            <a:r>
              <a:rPr lang="ko-KR" altLang="ko-KR" noProof="0">
                <a:sym typeface="Helvetica Neue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9052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1pPr>
    <a:lvl2pPr indent="2286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2pPr>
    <a:lvl3pPr indent="4572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3pPr>
    <a:lvl4pPr indent="6858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4pPr>
    <a:lvl5pPr indent="9144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215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998465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7443450" y="952500"/>
            <a:ext cx="5251450" cy="114935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689100" y="952500"/>
            <a:ext cx="15601950" cy="114935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016048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7709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349881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689100" y="3238500"/>
            <a:ext cx="10426700" cy="92075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2268200" y="3238500"/>
            <a:ext cx="10426700" cy="92075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138699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071919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820923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9674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27021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>
              <a:sym typeface="Helvetica Light" charset="0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313938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1689100" y="952500"/>
            <a:ext cx="210058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ko-KR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1689100" y="3238500"/>
            <a:ext cx="21005800" cy="920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ko-KR">
                <a:sym typeface="Helvetica Light" charset="0"/>
              </a:rPr>
              <a:t>Click to edit Master text styles</a:t>
            </a:r>
          </a:p>
          <a:p>
            <a:pPr lvl="1"/>
            <a:r>
              <a:rPr lang="ko-KR" altLang="ko-KR">
                <a:sym typeface="Helvetica Light" charset="0"/>
              </a:rPr>
              <a:t>Second level</a:t>
            </a:r>
          </a:p>
          <a:p>
            <a:pPr lvl="2"/>
            <a:r>
              <a:rPr lang="ko-KR" altLang="ko-KR">
                <a:sym typeface="Helvetica Light" charset="0"/>
              </a:rPr>
              <a:t>Third level</a:t>
            </a:r>
          </a:p>
          <a:p>
            <a:pPr lvl="3"/>
            <a:r>
              <a:rPr lang="ko-KR" altLang="ko-KR">
                <a:sym typeface="Helvetica Light" charset="0"/>
              </a:rPr>
              <a:t>Fourth level</a:t>
            </a:r>
          </a:p>
          <a:p>
            <a:pPr lvl="4"/>
            <a:r>
              <a:rPr lang="ko-KR" altLang="ko-KR">
                <a:sym typeface="Helvetica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25500" rtl="0" eaLnBrk="0" fontAlgn="base" hangingPunct="0">
        <a:spcBef>
          <a:spcPct val="0"/>
        </a:spcBef>
        <a:spcAft>
          <a:spcPct val="0"/>
        </a:spcAft>
        <a:defRPr sz="11200" kern="12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825500" rtl="0" eaLnBrk="0" fontAlgn="base" hangingPunct="0">
        <a:spcBef>
          <a:spcPct val="0"/>
        </a:spcBef>
        <a:spcAft>
          <a:spcPct val="0"/>
        </a:spcAft>
        <a:defRPr sz="112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825500" rtl="0" eaLnBrk="0" fontAlgn="base" hangingPunct="0">
        <a:spcBef>
          <a:spcPct val="0"/>
        </a:spcBef>
        <a:spcAft>
          <a:spcPct val="0"/>
        </a:spcAft>
        <a:defRPr sz="112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825500" rtl="0" eaLnBrk="0" fontAlgn="base" hangingPunct="0">
        <a:spcBef>
          <a:spcPct val="0"/>
        </a:spcBef>
        <a:spcAft>
          <a:spcPct val="0"/>
        </a:spcAft>
        <a:defRPr sz="112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825500" rtl="0" eaLnBrk="0" fontAlgn="base" hangingPunct="0">
        <a:spcBef>
          <a:spcPct val="0"/>
        </a:spcBef>
        <a:spcAft>
          <a:spcPct val="0"/>
        </a:spcAft>
        <a:defRPr sz="112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457200" algn="ctr" defTabSz="825500" rtl="0" fontAlgn="base" hangingPunct="0">
        <a:spcBef>
          <a:spcPct val="0"/>
        </a:spcBef>
        <a:spcAft>
          <a:spcPct val="0"/>
        </a:spcAft>
        <a:defRPr sz="112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914400" algn="ctr" defTabSz="825500" rtl="0" fontAlgn="base" hangingPunct="0">
        <a:spcBef>
          <a:spcPct val="0"/>
        </a:spcBef>
        <a:spcAft>
          <a:spcPct val="0"/>
        </a:spcAft>
        <a:defRPr sz="112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1371600" algn="ctr" defTabSz="825500" rtl="0" fontAlgn="base" hangingPunct="0">
        <a:spcBef>
          <a:spcPct val="0"/>
        </a:spcBef>
        <a:spcAft>
          <a:spcPct val="0"/>
        </a:spcAft>
        <a:defRPr sz="112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828800" algn="ctr" defTabSz="825500" rtl="0" fontAlgn="base" hangingPunct="0">
        <a:spcBef>
          <a:spcPct val="0"/>
        </a:spcBef>
        <a:spcAft>
          <a:spcPct val="0"/>
        </a:spcAft>
        <a:defRPr sz="112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635000" indent="-635000" algn="l" defTabSz="825500" rtl="0" eaLnBrk="0" fontAlgn="base" hangingPunct="0">
        <a:spcBef>
          <a:spcPts val="5900"/>
        </a:spcBef>
        <a:spcAft>
          <a:spcPct val="0"/>
        </a:spcAft>
        <a:buSzPct val="75000"/>
        <a:buChar char="•"/>
        <a:defRPr sz="5200" kern="1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1270000" indent="-635000" algn="l" defTabSz="825500" rtl="0" eaLnBrk="0" fontAlgn="base" hangingPunct="0">
        <a:spcBef>
          <a:spcPts val="5900"/>
        </a:spcBef>
        <a:spcAft>
          <a:spcPct val="0"/>
        </a:spcAft>
        <a:buSzPct val="75000"/>
        <a:buChar char="•"/>
        <a:defRPr sz="5200" kern="1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1905000" indent="-635000" algn="l" defTabSz="825500" rtl="0" eaLnBrk="0" fontAlgn="base" hangingPunct="0">
        <a:spcBef>
          <a:spcPts val="5900"/>
        </a:spcBef>
        <a:spcAft>
          <a:spcPct val="0"/>
        </a:spcAft>
        <a:buSzPct val="75000"/>
        <a:buChar char="•"/>
        <a:defRPr sz="5200" kern="1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2540000" indent="-635000" algn="l" defTabSz="825500" rtl="0" eaLnBrk="0" fontAlgn="base" hangingPunct="0">
        <a:spcBef>
          <a:spcPts val="5900"/>
        </a:spcBef>
        <a:spcAft>
          <a:spcPct val="0"/>
        </a:spcAft>
        <a:buSzPct val="75000"/>
        <a:buChar char="•"/>
        <a:defRPr sz="5200" kern="1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3175000" indent="-635000" algn="l" defTabSz="825500" rtl="0" eaLnBrk="0" fontAlgn="base" hangingPunct="0">
        <a:spcBef>
          <a:spcPts val="5900"/>
        </a:spcBef>
        <a:spcAft>
          <a:spcPct val="0"/>
        </a:spcAft>
        <a:buSzPct val="75000"/>
        <a:buChar char="•"/>
        <a:defRPr sz="5200" kern="12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etakka.net/" TargetMode="External"/><Relationship Id="rId2" Type="http://schemas.openxmlformats.org/officeDocument/2006/relationships/hyperlink" Target="http://dotnet.github.io/orlean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SaladLab/TicTacToe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241425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2141200"/>
            <a:ext cx="309562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2"/>
          <p:cNvSpPr>
            <a:spLocks/>
          </p:cNvSpPr>
          <p:nvPr/>
        </p:nvSpPr>
        <p:spPr bwMode="auto">
          <a:xfrm>
            <a:off x="1358899" y="4755307"/>
            <a:ext cx="20132675" cy="148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en-US" altLang="ko-KR" sz="9000" dirty="0">
                <a:solidFill>
                  <a:srgbClr val="FEE5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sym typeface="KoPubDotum Bold" panose="02020603020101020101" pitchFamily="18" charset="-127"/>
              </a:rPr>
              <a:t>Akka.NET </a:t>
            </a:r>
            <a:r>
              <a:rPr lang="ko-KR" altLang="en-US" sz="9000" dirty="0">
                <a:solidFill>
                  <a:srgbClr val="FEE5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sym typeface="KoPubDotum Bold" panose="02020603020101020101" pitchFamily="18" charset="-127"/>
              </a:rPr>
              <a:t>으로 만드는 온라인 게임 서버</a:t>
            </a:r>
            <a:endParaRPr lang="ko-KR" altLang="ko-KR" sz="1800" dirty="0">
              <a:solidFill>
                <a:srgbClr val="FEE500"/>
              </a:solidFill>
              <a:latin typeface="KoPub돋움체 Bold" panose="02020603020101020101" pitchFamily="18" charset="-127"/>
              <a:ea typeface="KoPub돋움체 Bold" panose="02020603020101020101" pitchFamily="18" charset="-127"/>
              <a:sym typeface="KoPubDotum Bold" panose="02020603020101020101" pitchFamily="18" charset="-127"/>
            </a:endParaRPr>
          </a:p>
        </p:txBody>
      </p:sp>
      <p:sp>
        <p:nvSpPr>
          <p:cNvPr id="2055" name="Rectangle 5"/>
          <p:cNvSpPr>
            <a:spLocks/>
          </p:cNvSpPr>
          <p:nvPr/>
        </p:nvSpPr>
        <p:spPr bwMode="auto">
          <a:xfrm>
            <a:off x="1397000" y="8979873"/>
            <a:ext cx="16319500" cy="170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ko-KR" altLang="en-US" sz="6000" dirty="0">
                <a:solidFill>
                  <a:srgbClr val="FEE5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sym typeface="KoPubDotum Bold" panose="02020603020101020101" pitchFamily="18" charset="-127"/>
              </a:rPr>
              <a:t>김이선</a:t>
            </a:r>
            <a:endParaRPr lang="en-US" altLang="ko-KR" sz="6000" dirty="0">
              <a:solidFill>
                <a:srgbClr val="FEE500"/>
              </a:solidFill>
              <a:latin typeface="KoPub돋움체 Bold" panose="02020603020101020101" pitchFamily="18" charset="-127"/>
              <a:ea typeface="KoPub돋움체 Bold" panose="02020603020101020101" pitchFamily="18" charset="-127"/>
              <a:sym typeface="KoPubDotum Bold" panose="02020603020101020101" pitchFamily="18" charset="-127"/>
            </a:endParaRPr>
          </a:p>
          <a:p>
            <a:pPr eaLnBrk="1"/>
            <a:r>
              <a:rPr lang="en-US" altLang="ko-KR" sz="4400" dirty="0" err="1">
                <a:solidFill>
                  <a:srgbClr val="FEE5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sym typeface="KoPubDotum Bold" panose="02020603020101020101" pitchFamily="18" charset="-127"/>
              </a:rPr>
              <a:t>veblush@gmail</a:t>
            </a:r>
            <a:r>
              <a:rPr lang="en-US" altLang="ko-KR" sz="4400" dirty="0">
                <a:solidFill>
                  <a:srgbClr val="FEE5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sym typeface="KoPubDotum Bold" panose="02020603020101020101" pitchFamily="18" charset="-127"/>
              </a:rPr>
              <a:t> | </a:t>
            </a:r>
            <a:r>
              <a:rPr lang="en-US" altLang="ko-KR" sz="4400" dirty="0" err="1">
                <a:solidFill>
                  <a:srgbClr val="FEE5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sym typeface="KoPubDotum Bold" panose="02020603020101020101" pitchFamily="18" charset="-127"/>
              </a:rPr>
              <a:t>github</a:t>
            </a:r>
            <a:r>
              <a:rPr lang="en-US" altLang="ko-KR" sz="4400" dirty="0">
                <a:solidFill>
                  <a:srgbClr val="FEE5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sym typeface="KoPubDotum Bold" panose="02020603020101020101" pitchFamily="18" charset="-127"/>
              </a:rPr>
              <a:t>/</a:t>
            </a:r>
            <a:r>
              <a:rPr lang="en-US" altLang="ko-KR" sz="4400" dirty="0" err="1">
                <a:solidFill>
                  <a:srgbClr val="FEE5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sym typeface="KoPubDotum Bold" panose="02020603020101020101" pitchFamily="18" charset="-127"/>
              </a:rPr>
              <a:t>veblush</a:t>
            </a:r>
            <a:endParaRPr lang="en-US" altLang="ko-KR" sz="8000" dirty="0">
              <a:solidFill>
                <a:srgbClr val="FEE500"/>
              </a:solidFill>
              <a:latin typeface="KoPub돋움체 Bold" panose="02020603020101020101" pitchFamily="18" charset="-127"/>
              <a:ea typeface="KoPub돋움체 Bold" panose="02020603020101020101" pitchFamily="18" charset="-127"/>
              <a:sym typeface="KoPubDotum Bold" panose="02020603020101020101" pitchFamily="18" charset="-127"/>
            </a:endParaRPr>
          </a:p>
        </p:txBody>
      </p:sp>
      <p:pic>
        <p:nvPicPr>
          <p:cNvPr id="2056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1575" y="0"/>
            <a:ext cx="1430338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318792" y="3041576"/>
            <a:ext cx="21818424" cy="9720000"/>
          </a:xfrm>
          <a:prstGeom prst="rect">
            <a:avLst/>
          </a:prstGeom>
          <a:noFill/>
          <a:ln w="38100">
            <a:solidFill>
              <a:schemeClr val="bg2"/>
            </a:solidFill>
            <a:prstDash val="solid"/>
          </a:ln>
        </p:spPr>
        <p:txBody>
          <a:bodyPr wrap="none" lIns="108000" tIns="108000" rIns="108000" bIns="108000" rtlCol="0" anchor="t">
            <a:noAutofit/>
          </a:bodyPr>
          <a:lstStyle/>
          <a:p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en-US" altLang="ko-KR" sz="4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actor.receiver</a:t>
            </a:r>
            <a:endParaRPr lang="en-US" altLang="ko-KR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UserActor.OnChat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(Chat m) 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_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count += 1;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Print(</a:t>
            </a:r>
            <a:r>
              <a:rPr lang="en-US" altLang="ko-KR" sz="4400" dirty="0" err="1" smtClean="0">
                <a:highlight>
                  <a:srgbClr val="FFFFFF"/>
                </a:highlight>
                <a:latin typeface="Consolas" panose="020B0609020204030204" pitchFamily="49" charset="0"/>
              </a:rPr>
              <a:t>m.Message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endParaRPr lang="en-US" altLang="ko-KR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sender</a:t>
            </a:r>
            <a:endParaRPr lang="en-US" altLang="ko-KR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GetUserActor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().Send(</a:t>
            </a:r>
          </a:p>
          <a:p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altLang="ko-KR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Chat { Message = </a:t>
            </a:r>
            <a:r>
              <a:rPr lang="en-US" altLang="ko-KR" sz="4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"Hello?"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});</a:t>
            </a:r>
          </a:p>
          <a:p>
            <a:endParaRPr lang="en-US" altLang="ko-KR" sz="4400" dirty="0"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99512" y="3041576"/>
            <a:ext cx="8928992" cy="6480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18792" y="1025922"/>
            <a:ext cx="630813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왜 </a:t>
            </a:r>
            <a:r>
              <a:rPr lang="ko-KR" altLang="en-US" sz="8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액터</a:t>
            </a:r>
            <a:r>
              <a:rPr lang="ko-KR" altLang="en-US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모델</a:t>
            </a:r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?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15288344" y="1180939"/>
            <a:ext cx="7704856" cy="5111377"/>
            <a:chOff x="15288344" y="2106663"/>
            <a:chExt cx="7704856" cy="5111377"/>
          </a:xfrm>
        </p:grpSpPr>
        <p:sp>
          <p:nvSpPr>
            <p:cNvPr id="6" name="모서리가 둥근 직사각형 5"/>
            <p:cNvSpPr/>
            <p:nvPr/>
          </p:nvSpPr>
          <p:spPr bwMode="auto">
            <a:xfrm>
              <a:off x="18816736" y="3120544"/>
              <a:ext cx="4176464" cy="409749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0" cap="flat" cmpd="sng" algn="ctr">
              <a:solidFill>
                <a:srgbClr val="000000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ko-KR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sym typeface="Helvetica Light" charset="0"/>
              </a:endParaRPr>
            </a:p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ko-KR" dirty="0"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ko-KR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sym typeface="Helvetica Light" charset="0"/>
              </a:endParaRPr>
            </a:p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ko-KR" dirty="0"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sym typeface="Helvetica Light" charset="0"/>
              </a:endParaRPr>
            </a:p>
          </p:txBody>
        </p:sp>
        <p:sp>
          <p:nvSpPr>
            <p:cNvPr id="8" name="직사각형 7"/>
            <p:cNvSpPr/>
            <p:nvPr/>
          </p:nvSpPr>
          <p:spPr bwMode="auto">
            <a:xfrm>
              <a:off x="19320792" y="3617640"/>
              <a:ext cx="3168352" cy="1368152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5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KoPub돋움체 Medium" panose="02020603020101020101" pitchFamily="18" charset="-127"/>
                  <a:ea typeface="KoPub돋움체 Medium" panose="02020603020101020101" pitchFamily="18" charset="-127"/>
                  <a:sym typeface="Helvetica Light" charset="0"/>
                </a:rPr>
                <a:t>_count</a:t>
              </a:r>
              <a:endParaRPr kumimoji="0" lang="ko-KR" altLang="en-US" sz="5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sym typeface="Helvetica Light" charset="0"/>
              </a:endParaRPr>
            </a:p>
          </p:txBody>
        </p:sp>
        <p:sp>
          <p:nvSpPr>
            <p:cNvPr id="9" name="직사각형 8"/>
            <p:cNvSpPr/>
            <p:nvPr/>
          </p:nvSpPr>
          <p:spPr bwMode="auto">
            <a:xfrm>
              <a:off x="19320792" y="5345832"/>
              <a:ext cx="3168352" cy="1368152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5000" b="0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KoPub돋움체 Medium" panose="02020603020101020101" pitchFamily="18" charset="-127"/>
                  <a:ea typeface="KoPub돋움체 Medium" panose="02020603020101020101" pitchFamily="18" charset="-127"/>
                  <a:sym typeface="Helvetica Light" charset="0"/>
                </a:rPr>
                <a:t>OnChat</a:t>
              </a:r>
              <a:endParaRPr kumimoji="0" lang="ko-KR" altLang="en-US" sz="5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sym typeface="Helvetica Light" charset="0"/>
              </a:endParaRPr>
            </a:p>
          </p:txBody>
        </p:sp>
        <p:sp>
          <p:nvSpPr>
            <p:cNvPr id="11" name="직사각형 10"/>
            <p:cNvSpPr/>
            <p:nvPr/>
          </p:nvSpPr>
          <p:spPr bwMode="auto">
            <a:xfrm>
              <a:off x="15288344" y="4553744"/>
              <a:ext cx="3483278" cy="11521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ysDash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2" name="모서리가 둥근 직사각형 11"/>
            <p:cNvSpPr/>
            <p:nvPr/>
          </p:nvSpPr>
          <p:spPr bwMode="auto">
            <a:xfrm>
              <a:off x="18024648" y="4732536"/>
              <a:ext cx="1008112" cy="794544"/>
            </a:xfrm>
            <a:prstGeom prst="roundRect">
              <a:avLst/>
            </a:prstGeom>
            <a:solidFill>
              <a:schemeClr val="tx2"/>
            </a:solidFill>
            <a:ln w="25400" cap="flat" cmpd="sng" algn="ctr">
              <a:solidFill>
                <a:srgbClr val="000000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4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KoPub돋움체 Medium" panose="02020603020101020101" pitchFamily="18" charset="-127"/>
                  <a:ea typeface="KoPub돋움체 Medium" panose="02020603020101020101" pitchFamily="18" charset="-127"/>
                  <a:sym typeface="Helvetica Light" charset="0"/>
                </a:rPr>
                <a:t>M1</a:t>
              </a:r>
              <a:endParaRPr kumimoji="0" lang="ko-KR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sym typeface="Helvetica Light" charset="0"/>
              </a:endParaRPr>
            </a:p>
          </p:txBody>
        </p:sp>
        <p:sp>
          <p:nvSpPr>
            <p:cNvPr id="13" name="모서리가 둥근 직사각형 12"/>
            <p:cNvSpPr/>
            <p:nvPr/>
          </p:nvSpPr>
          <p:spPr bwMode="auto">
            <a:xfrm>
              <a:off x="16800512" y="4732536"/>
              <a:ext cx="1008112" cy="794544"/>
            </a:xfrm>
            <a:prstGeom prst="roundRect">
              <a:avLst/>
            </a:prstGeom>
            <a:solidFill>
              <a:schemeClr val="tx2"/>
            </a:solidFill>
            <a:ln w="25400" cap="flat" cmpd="sng" algn="ctr">
              <a:solidFill>
                <a:srgbClr val="000000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4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KoPub돋움체 Medium" panose="02020603020101020101" pitchFamily="18" charset="-127"/>
                  <a:ea typeface="KoPub돋움체 Medium" panose="02020603020101020101" pitchFamily="18" charset="-127"/>
                  <a:sym typeface="Helvetica Light" charset="0"/>
                </a:rPr>
                <a:t>M2</a:t>
              </a:r>
              <a:endParaRPr kumimoji="0" lang="ko-KR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sym typeface="Helvetica Light" charset="0"/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 bwMode="auto">
            <a:xfrm>
              <a:off x="15576376" y="4732536"/>
              <a:ext cx="1008112" cy="794544"/>
            </a:xfrm>
            <a:prstGeom prst="roundRect">
              <a:avLst/>
            </a:prstGeom>
            <a:solidFill>
              <a:schemeClr val="tx2"/>
            </a:solidFill>
            <a:ln w="25400" cap="flat" cmpd="sng" algn="ctr">
              <a:solidFill>
                <a:srgbClr val="000000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4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KoPub돋움체 Medium" panose="02020603020101020101" pitchFamily="18" charset="-127"/>
                  <a:ea typeface="KoPub돋움체 Medium" panose="02020603020101020101" pitchFamily="18" charset="-127"/>
                  <a:sym typeface="Helvetica Light" charset="0"/>
                </a:rPr>
                <a:t>M3</a:t>
              </a:r>
              <a:endParaRPr kumimoji="0" lang="ko-KR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KoPub돋움체 Medium" panose="02020603020101020101" pitchFamily="18" charset="-127"/>
                <a:ea typeface="KoPub돋움체 Medium" panose="02020603020101020101" pitchFamily="18" charset="-127"/>
                <a:sym typeface="Helvetica Light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070525" y="2106663"/>
              <a:ext cx="366888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6000" dirty="0" err="1">
                  <a:solidFill>
                    <a:srgbClr val="0070C0"/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rPr>
                <a:t>UserActor</a:t>
              </a:r>
              <a:endParaRPr lang="ko-KR" altLang="en-US" sz="6000" dirty="0">
                <a:solidFill>
                  <a:srgbClr val="0070C0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31871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99512" y="3041576"/>
            <a:ext cx="8928992" cy="6480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07904" y="3041576"/>
            <a:ext cx="21962440" cy="9793088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ko-KR" altLang="en-US" sz="7200" dirty="0">
                <a:solidFill>
                  <a:srgbClr val="0070C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클라이언트와 언어</a:t>
            </a:r>
            <a:r>
              <a:rPr lang="en-US" altLang="ko-KR" sz="7200" dirty="0">
                <a:solidFill>
                  <a:srgbClr val="0070C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/</a:t>
            </a:r>
            <a:r>
              <a:rPr lang="ko-KR" altLang="en-US" sz="7200" dirty="0">
                <a:solidFill>
                  <a:srgbClr val="0070C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환경을 맞추기 위해</a:t>
            </a:r>
          </a:p>
          <a:p>
            <a:pPr marL="857250" indent="-857250">
              <a:buFontTx/>
              <a:buChar char="-"/>
            </a:pP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클라이언트는 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Unity3D</a:t>
            </a:r>
          </a:p>
          <a:p>
            <a:pPr marL="857250" indent="-857250">
              <a:buFontTx/>
              <a:buChar char="-"/>
            </a:pP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클라이언트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/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서버 </a:t>
            </a:r>
            <a:r>
              <a:rPr lang="ko-KR" altLang="en-US" sz="6000" dirty="0" err="1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로직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코드 공유 가능</a:t>
            </a:r>
          </a:p>
          <a:p>
            <a:pPr marL="857250" indent="-857250">
              <a:buFontTx/>
              <a:buChar char="-"/>
            </a:pP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양쪽 모두를 작업할 때 </a:t>
            </a:r>
            <a:r>
              <a:rPr lang="ko-KR" altLang="en-US" sz="6000" dirty="0" err="1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컨텍스트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전환 비용 적음</a:t>
            </a:r>
          </a:p>
          <a:p>
            <a:endParaRPr lang="ko-KR" altLang="en-US" sz="6000" dirty="0">
              <a:solidFill>
                <a:srgbClr val="0070C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r>
              <a:rPr lang="ko-KR" altLang="en-US" sz="7200" dirty="0">
                <a:solidFill>
                  <a:srgbClr val="0070C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괜찮은 플랫폼</a:t>
            </a:r>
          </a:p>
          <a:p>
            <a:pPr marL="857250" indent="-857250">
              <a:buFontTx/>
              <a:buChar char="-"/>
            </a:pP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적당한 성능 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:)</a:t>
            </a: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.NET Core </a:t>
            </a:r>
            <a:r>
              <a:rPr lang="ko-KR" altLang="en-US" sz="6000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를 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지원하면 </a:t>
            </a:r>
            <a:r>
              <a:rPr lang="ko-KR" altLang="en-US" sz="6000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서비스 플랫폼 선택의 폭이 넓어짐</a:t>
            </a:r>
            <a:r>
              <a:rPr lang="en-US" altLang="ko-KR" sz="6000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!</a:t>
            </a:r>
            <a:endParaRPr lang="en-US" altLang="ko-KR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8792" y="1025922"/>
            <a:ext cx="450636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왜 </a:t>
            </a:r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.NET?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46799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99512" y="3041576"/>
            <a:ext cx="8928992" cy="6480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18792" y="3041576"/>
            <a:ext cx="21962440" cy="9793088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ko-KR" altLang="en-US" sz="7200" dirty="0">
                <a:solidFill>
                  <a:srgbClr val="0070C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선택 때 염두 한 것</a:t>
            </a:r>
          </a:p>
          <a:p>
            <a:pPr marL="857250" indent="-857250">
              <a:buFontTx/>
              <a:buChar char="-"/>
            </a:pPr>
            <a:r>
              <a:rPr lang="ko-KR" altLang="en-US" sz="6000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활동 중인 오픈 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소스</a:t>
            </a:r>
            <a:endParaRPr lang="en-US" altLang="ko-KR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857250" indent="-857250">
              <a:buFontTx/>
              <a:buChar char="-"/>
            </a:pPr>
            <a:r>
              <a:rPr lang="ko-KR" altLang="en-US" sz="6000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바로 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사용할 수 있을 정도로 성숙한 </a:t>
            </a:r>
            <a:r>
              <a:rPr lang="ko-KR" altLang="en-US" sz="6000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상태</a:t>
            </a:r>
            <a:endParaRPr lang="en-US" altLang="ko-KR" sz="6000" dirty="0" smtClean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857250" indent="-857250">
              <a:buFontTx/>
              <a:buChar char="-"/>
            </a:pPr>
            <a:r>
              <a:rPr lang="en-US" altLang="ko-KR" sz="6000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.NET 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3.5 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지원이 어렵지 않을 것 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(Unity3D</a:t>
            </a:r>
            <a:r>
              <a:rPr lang="en-US" altLang="ko-KR" sz="6000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)</a:t>
            </a:r>
            <a:endParaRPr lang="en-US" altLang="ko-KR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857250" indent="-857250">
              <a:buFontTx/>
              <a:buChar char="-"/>
            </a:pPr>
            <a:endParaRPr lang="ko-KR" altLang="en-US" sz="6000" dirty="0">
              <a:solidFill>
                <a:srgbClr val="0070C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r>
              <a:rPr lang="ko-KR" altLang="en-US" sz="7200" dirty="0">
                <a:solidFill>
                  <a:srgbClr val="0070C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후보</a:t>
            </a:r>
          </a:p>
          <a:p>
            <a:pPr marL="857250" indent="-857250">
              <a:buFontTx/>
              <a:buChar char="-"/>
            </a:pP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내부 라이브러리</a:t>
            </a:r>
            <a:endParaRPr lang="en-US" altLang="ko-KR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Orleans </a:t>
            </a:r>
            <a:r>
              <a:rPr lang="en-US" altLang="ko-KR" sz="44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hlinkClick r:id="rId2"/>
              </a:rPr>
              <a:t>http://dotnet.github.io/orleans</a:t>
            </a:r>
            <a:endParaRPr lang="en-US" altLang="ko-KR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Akka.NET </a:t>
            </a:r>
            <a:r>
              <a:rPr lang="en-US" altLang="ko-KR" sz="44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hlinkClick r:id="rId3"/>
              </a:rPr>
              <a:t>http://getakka.net</a:t>
            </a:r>
            <a:endParaRPr lang="en-US" altLang="ko-KR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857250" indent="-857250">
              <a:buFontTx/>
              <a:buChar char="-"/>
            </a:pPr>
            <a:endParaRPr lang="ko-KR" altLang="en-US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8792" y="1025922"/>
            <a:ext cx="728109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왜 </a:t>
            </a:r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Akka.NET ?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947950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99512" y="3041576"/>
            <a:ext cx="8928992" cy="6480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18792" y="3041576"/>
            <a:ext cx="21962440" cy="9793088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ko-KR" altLang="en-US" sz="7200" dirty="0">
                <a:solidFill>
                  <a:srgbClr val="0070C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내부에 있는걸 개선하는 방향</a:t>
            </a:r>
          </a:p>
          <a:p>
            <a:pPr marL="857250" indent="-857250">
              <a:buFontTx/>
              <a:buChar char="-"/>
            </a:pP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직전 프로젝트 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“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돌격전차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” 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때 싸게 만든 라이브러리를 발전시키는 방향</a:t>
            </a:r>
            <a:endParaRPr lang="en-US" altLang="ko-KR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857250" indent="-857250">
              <a:buFontTx/>
              <a:buChar char="-"/>
            </a:pP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특정 게임에 특화된 라이브러리를 범용화 하는 것은 많은 작업 필요</a:t>
            </a:r>
            <a:endParaRPr lang="en-US" altLang="ko-KR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857250" indent="-857250">
              <a:buFontTx/>
              <a:buChar char="-"/>
            </a:pPr>
            <a:endParaRPr lang="ko-KR" altLang="en-US" sz="6000" dirty="0">
              <a:solidFill>
                <a:srgbClr val="0070C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r>
              <a:rPr lang="ko-KR" altLang="en-US" sz="7200" dirty="0">
                <a:solidFill>
                  <a:srgbClr val="0070C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빠른 포기</a:t>
            </a:r>
          </a:p>
          <a:p>
            <a:pPr marL="857250" indent="-857250">
              <a:buFontTx/>
              <a:buChar char="-"/>
            </a:pP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작은 팀이 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(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게임도 </a:t>
            </a:r>
            <a:r>
              <a:rPr lang="ko-KR" altLang="en-US" sz="6000" strike="sngStrike" dirty="0" err="1">
                <a:solidFill>
                  <a:schemeClr val="bg1">
                    <a:lumMod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하면서</a:t>
            </a:r>
            <a:r>
              <a:rPr lang="ko-KR" altLang="en-US" sz="6000" dirty="0" err="1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만들면서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하기엔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) 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할 일이 많다고 판단</a:t>
            </a:r>
            <a:endParaRPr lang="en-US" altLang="ko-KR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857250" indent="-857250">
              <a:buFontTx/>
              <a:buChar char="-"/>
            </a:pP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재미있겠지만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…</a:t>
            </a:r>
          </a:p>
          <a:p>
            <a:pPr marL="857250" indent="-857250">
              <a:buFontTx/>
              <a:buChar char="-"/>
            </a:pPr>
            <a:endParaRPr lang="ko-KR" altLang="en-US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8792" y="1025922"/>
            <a:ext cx="1005275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후보</a:t>
            </a:r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 </a:t>
            </a:r>
            <a:r>
              <a:rPr lang="ko-KR" altLang="en-US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내부 라이브러리</a:t>
            </a:r>
          </a:p>
        </p:txBody>
      </p:sp>
    </p:spTree>
    <p:extLst>
      <p:ext uri="{BB962C8B-B14F-4D97-AF65-F5344CB8AC3E}">
        <p14:creationId xmlns:p14="http://schemas.microsoft.com/office/powerpoint/2010/main" val="35710904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99512" y="3041576"/>
            <a:ext cx="8928992" cy="6480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18792" y="3041576"/>
            <a:ext cx="21962440" cy="9793088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altLang="ko-KR" sz="7200" dirty="0">
                <a:solidFill>
                  <a:srgbClr val="0070C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MS </a:t>
            </a:r>
            <a:r>
              <a:rPr lang="ko-KR" altLang="en-US" sz="7200" dirty="0">
                <a:solidFill>
                  <a:srgbClr val="0070C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리서치의 오픈 소스 프로젝트</a:t>
            </a:r>
          </a:p>
          <a:p>
            <a:pPr marL="857250" indent="-857250">
              <a:buFontTx/>
              <a:buChar char="-"/>
            </a:pP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몇 년의 연구 끝에 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2015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년에 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1.0 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발표</a:t>
            </a:r>
            <a:endParaRPr lang="en-US" altLang="ko-KR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857250" indent="-857250">
              <a:buFontTx/>
              <a:buChar char="-"/>
            </a:pP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여러 </a:t>
            </a:r>
            <a:r>
              <a:rPr lang="ko-KR" altLang="en-US" sz="6000" dirty="0" err="1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클라우드에서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동작 가능</a:t>
            </a:r>
            <a:endParaRPr lang="en-US" altLang="ko-KR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314450" lvl="1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Azure Service Fabric 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과는 다르다</a:t>
            </a:r>
            <a:endParaRPr lang="en-US" altLang="ko-KR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314450" lvl="1" indent="-857250">
              <a:buFontTx/>
              <a:buChar char="-"/>
            </a:pPr>
            <a:endParaRPr lang="en-US" altLang="ko-KR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r>
              <a:rPr lang="en-US" altLang="ko-KR" sz="7200" dirty="0">
                <a:solidFill>
                  <a:srgbClr val="0070C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Virtual Actor</a:t>
            </a:r>
            <a:endParaRPr lang="ko-KR" altLang="en-US" sz="7200" dirty="0">
              <a:solidFill>
                <a:srgbClr val="0070C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857250" indent="-857250">
              <a:buFontTx/>
              <a:buChar char="-"/>
            </a:pP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기존 라이브러리와 다르게 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Virtual Actor 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개념 도입</a:t>
            </a:r>
            <a:endParaRPr lang="en-US" altLang="ko-KR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314450" lvl="1" indent="-857250">
              <a:buFontTx/>
              <a:buChar char="-"/>
            </a:pP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메모리의 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GC 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처럼 개발을 쉽게 하기 위한 개념</a:t>
            </a:r>
            <a:endParaRPr lang="en-US" altLang="ko-KR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857250" indent="-857250">
              <a:buFontTx/>
              <a:buChar char="-"/>
            </a:pP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좋아 보이지만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18792" y="1025922"/>
            <a:ext cx="672075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후보</a:t>
            </a:r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 Orleans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379846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99512" y="3041576"/>
            <a:ext cx="8928992" cy="6480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18792" y="3041576"/>
            <a:ext cx="21962440" cy="9793088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altLang="ko-KR" sz="7200" dirty="0" err="1">
                <a:solidFill>
                  <a:srgbClr val="0070C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Akka</a:t>
            </a:r>
            <a:r>
              <a:rPr lang="en-US" altLang="ko-KR" sz="7200" dirty="0">
                <a:solidFill>
                  <a:srgbClr val="0070C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7200" dirty="0">
                <a:solidFill>
                  <a:srgbClr val="0070C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의 </a:t>
            </a:r>
            <a:r>
              <a:rPr lang="en-US" altLang="ko-KR" sz="7200" dirty="0">
                <a:solidFill>
                  <a:srgbClr val="0070C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.NET </a:t>
            </a:r>
            <a:r>
              <a:rPr lang="ko-KR" altLang="en-US" sz="7200" dirty="0" err="1">
                <a:solidFill>
                  <a:srgbClr val="0070C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포팅</a:t>
            </a:r>
            <a:r>
              <a:rPr lang="ko-KR" altLang="en-US" sz="7200" dirty="0">
                <a:solidFill>
                  <a:srgbClr val="0070C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라이브러리</a:t>
            </a:r>
          </a:p>
          <a:p>
            <a:pPr marL="857250" indent="-857250">
              <a:buFontTx/>
              <a:buChar char="-"/>
            </a:pPr>
            <a:r>
              <a:rPr lang="en-US" altLang="ko-KR" sz="6000" dirty="0" err="1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Akka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는 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2011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년에 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1.0 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이 나왔으며 여러 곳에서 사용되며 검증됨</a:t>
            </a:r>
            <a:endParaRPr lang="en-US" altLang="ko-KR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Akka.NET 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은 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2015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년에 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1.0 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이 나왔음</a:t>
            </a:r>
            <a:endParaRPr lang="en-US" altLang="ko-KR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endParaRPr lang="en-US" altLang="ko-KR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r>
              <a:rPr lang="ko-KR" altLang="en-US" sz="7200" dirty="0">
                <a:solidFill>
                  <a:schemeClr val="accent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모듈구조</a:t>
            </a:r>
            <a:endParaRPr lang="en-US" altLang="ko-KR" sz="7200" dirty="0">
              <a:solidFill>
                <a:schemeClr val="accent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857250" indent="-857250">
              <a:buFontTx/>
              <a:buChar char="-"/>
            </a:pPr>
            <a:r>
              <a:rPr lang="ko-KR" altLang="en-US" sz="6000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필요한 기능의 모듈만 쓸 수 있다 </a:t>
            </a:r>
            <a:r>
              <a:rPr lang="en-US" altLang="ko-KR" sz="6000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(Remote, Cluster </a:t>
            </a:r>
            <a:r>
              <a:rPr lang="ko-KR" altLang="en-US" sz="6000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도 모듈</a:t>
            </a:r>
            <a:r>
              <a:rPr lang="en-US" altLang="ko-KR" sz="6000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)</a:t>
            </a:r>
          </a:p>
          <a:p>
            <a:pPr marL="857250" indent="-857250">
              <a:buFontTx/>
              <a:buChar char="-"/>
            </a:pPr>
            <a:r>
              <a:rPr lang="ko-KR" altLang="en-US" sz="6000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모듈을 교체해서 사용할 수 있다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en-US" altLang="ko-KR" sz="6000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(</a:t>
            </a:r>
            <a:r>
              <a:rPr lang="en-US" altLang="ko-KR" sz="6000" dirty="0" err="1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Serializer</a:t>
            </a:r>
            <a:r>
              <a:rPr lang="en-US" altLang="ko-KR" sz="6000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6000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등</a:t>
            </a:r>
            <a:r>
              <a:rPr lang="en-US" altLang="ko-KR" sz="6000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)</a:t>
            </a:r>
            <a:endParaRPr lang="en-US" altLang="ko-KR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lvl="1" indent="0"/>
            <a:endParaRPr lang="en-US" altLang="ko-KR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8792" y="1025922"/>
            <a:ext cx="774596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후보</a:t>
            </a:r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 Akka.NET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681100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99512" y="3041576"/>
            <a:ext cx="8928992" cy="6480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18792" y="3041576"/>
            <a:ext cx="21962440" cy="9793088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ko-KR" altLang="en-US" sz="7200" dirty="0">
                <a:solidFill>
                  <a:srgbClr val="0070C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강점</a:t>
            </a:r>
            <a:endParaRPr lang="en-US" altLang="ko-KR" sz="7200" dirty="0">
              <a:solidFill>
                <a:srgbClr val="0070C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857250" indent="-857250">
              <a:buFontTx/>
              <a:buChar char="-"/>
            </a:pP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모듈 구조라 </a:t>
            </a:r>
            <a:r>
              <a:rPr lang="ko-KR" altLang="en-US" sz="6000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상황에 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맞춰 </a:t>
            </a:r>
            <a:r>
              <a:rPr lang="ko-KR" altLang="en-US" sz="6000" dirty="0" err="1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커스터마이징을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쉽게 할 수 </a:t>
            </a:r>
            <a:r>
              <a:rPr lang="ko-KR" altLang="en-US" sz="6000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있다</a:t>
            </a:r>
            <a:r>
              <a:rPr lang="en-US" altLang="ko-KR" sz="6000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.</a:t>
            </a:r>
            <a:endParaRPr lang="en-US" altLang="ko-KR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857250" indent="-857250">
              <a:buFontTx/>
              <a:buChar char="-"/>
            </a:pP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오픈 소스라 </a:t>
            </a:r>
            <a:r>
              <a:rPr lang="ko-KR" altLang="en-US" sz="6000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구조 파악 </a:t>
            </a:r>
            <a:r>
              <a:rPr lang="en-US" altLang="ko-KR" sz="6000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/ </a:t>
            </a:r>
            <a:r>
              <a:rPr lang="ko-KR" altLang="en-US" sz="6000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버그 수정이 가능하다</a:t>
            </a:r>
            <a:r>
              <a:rPr lang="en-US" altLang="ko-KR" sz="6000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.</a:t>
            </a:r>
            <a:endParaRPr lang="en-US" altLang="ko-KR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857250" indent="-857250">
              <a:buFontTx/>
              <a:buChar char="-"/>
            </a:pPr>
            <a:r>
              <a:rPr lang="ko-KR" altLang="en-US" sz="6000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클래식 모델이지만 검증된 모델이다</a:t>
            </a:r>
            <a:r>
              <a:rPr lang="en-US" altLang="ko-KR" sz="6000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.</a:t>
            </a:r>
            <a:endParaRPr lang="en-US" altLang="ko-KR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endParaRPr lang="en-US" altLang="ko-KR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r>
              <a:rPr lang="ko-KR" altLang="en-US" sz="7200" dirty="0">
                <a:solidFill>
                  <a:schemeClr val="accent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약점</a:t>
            </a:r>
            <a:endParaRPr lang="en-US" altLang="ko-KR" sz="7200" dirty="0">
              <a:solidFill>
                <a:schemeClr val="accent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857250" indent="-857250">
              <a:buFontTx/>
              <a:buChar char="-"/>
            </a:pPr>
            <a:r>
              <a:rPr lang="en-US" altLang="ko-KR" sz="6000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1.0 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이 나온 지 얼마 되지 않아 여러 이슈에 시달릴 수 있다</a:t>
            </a:r>
            <a:endParaRPr lang="en-US" altLang="ko-KR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314450" lvl="1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Remote 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성능 개선 작업이 아직 진행 </a:t>
            </a:r>
            <a:r>
              <a:rPr lang="ko-KR" altLang="en-US" sz="6000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중이다</a:t>
            </a:r>
            <a:endParaRPr lang="en-US" altLang="ko-KR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314450" lvl="1" indent="-857250">
              <a:buFontTx/>
              <a:buChar char="-"/>
            </a:pP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다만 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API 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는 </a:t>
            </a:r>
            <a:r>
              <a:rPr lang="en-US" altLang="ko-KR" sz="6000" dirty="0" err="1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Akka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의 것이라 안정적이다</a:t>
            </a:r>
            <a:endParaRPr lang="en-US" altLang="ko-KR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8792" y="1025922"/>
            <a:ext cx="774596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선정</a:t>
            </a:r>
            <a:r>
              <a:rPr lang="en-US" altLang="ko-KR" sz="8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 </a:t>
            </a:r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Akka.NET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157613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/>
          </p:cNvSpPr>
          <p:nvPr/>
        </p:nvSpPr>
        <p:spPr bwMode="auto">
          <a:xfrm>
            <a:off x="1417638" y="2860006"/>
            <a:ext cx="16319500" cy="1333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en-US" altLang="ko-KR" sz="8000" dirty="0">
                <a:solidFill>
                  <a:srgbClr val="FEE5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sym typeface="KoPubDotum Bold" panose="02020603020101020101" pitchFamily="18" charset="-127"/>
              </a:rPr>
              <a:t>Akka.NET </a:t>
            </a:r>
            <a:r>
              <a:rPr lang="ko-KR" altLang="en-US" sz="8000" dirty="0">
                <a:solidFill>
                  <a:srgbClr val="FEE5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sym typeface="KoPubDotum Bold" panose="02020603020101020101" pitchFamily="18" charset="-127"/>
              </a:rPr>
              <a:t>소개</a:t>
            </a:r>
            <a:endParaRPr lang="ko-KR" altLang="ko-KR" sz="1400" dirty="0">
              <a:solidFill>
                <a:srgbClr val="FEE500"/>
              </a:solidFill>
              <a:latin typeface="KoPub돋움체 Bold" panose="02020603020101020101" pitchFamily="18" charset="-127"/>
              <a:ea typeface="KoPub돋움체 Bold" panose="02020603020101020101" pitchFamily="18" charset="-127"/>
              <a:sym typeface="KoPubDotum Bold" panose="02020603020101020101" pitchFamily="18" charset="-127"/>
            </a:endParaRPr>
          </a:p>
        </p:txBody>
      </p:sp>
      <p:sp>
        <p:nvSpPr>
          <p:cNvPr id="3075" name="Rectangle 3"/>
          <p:cNvSpPr>
            <a:spLocks/>
          </p:cNvSpPr>
          <p:nvPr/>
        </p:nvSpPr>
        <p:spPr bwMode="auto">
          <a:xfrm>
            <a:off x="1417638" y="4265712"/>
            <a:ext cx="16319500" cy="84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>
            <a:spAutoFit/>
          </a:bodyPr>
          <a:lstStyle>
            <a:lvl1pPr marL="854075" indent="-854075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indent="0" eaLnBrk="1">
              <a:buSzPct val="100000"/>
            </a:pPr>
            <a:r>
              <a:rPr lang="ko-KR" altLang="en-US" sz="4800" dirty="0">
                <a:solidFill>
                  <a:srgbClr val="FEE500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sym typeface="KoPubDotum Medium" panose="02020603020101020101" pitchFamily="18" charset="-127"/>
              </a:rPr>
              <a:t>기본적인 내용만 간략히</a:t>
            </a:r>
            <a:endParaRPr lang="ko-KR" altLang="ko-KR" sz="4800" dirty="0">
              <a:solidFill>
                <a:srgbClr val="FEE500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  <a:sym typeface="KoPubDotum Medium" panose="02020603020101020101" pitchFamily="18" charset="-127"/>
            </a:endParaRPr>
          </a:p>
        </p:txBody>
      </p:sp>
      <p:pic>
        <p:nvPicPr>
          <p:cNvPr id="3077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2141200"/>
            <a:ext cx="309562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848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288713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Actor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8792" y="3041576"/>
            <a:ext cx="21962440" cy="9793088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marL="857250" indent="-857250">
              <a:buFontTx/>
              <a:buChar char="-"/>
            </a:pP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상태를 가짐</a:t>
            </a:r>
          </a:p>
          <a:p>
            <a:pPr marL="857250" indent="-857250">
              <a:buFontTx/>
              <a:buChar char="-"/>
            </a:pP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메시지를 받음</a:t>
            </a:r>
          </a:p>
          <a:p>
            <a:pPr marL="857250" indent="-857250">
              <a:buFontTx/>
              <a:buChar char="-"/>
            </a:pP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한 번에 하나의 메시지를 처리함</a:t>
            </a:r>
            <a:endParaRPr lang="en-US" altLang="ko-KR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18816736" y="2194820"/>
            <a:ext cx="4176464" cy="40974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ea typeface="KoPub돋움체 Medium" panose="02020603020101020101" pitchFamily="18" charset="-127"/>
              <a:cs typeface="Consolas" panose="020B0609020204030204" pitchFamily="49" charset="0"/>
              <a:sym typeface="Helvetica Light" charset="0"/>
            </a:endParaRPr>
          </a:p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dirty="0">
              <a:latin typeface="Consolas" panose="020B0609020204030204" pitchFamily="49" charset="0"/>
              <a:ea typeface="KoPub돋움체 Medium" panose="02020603020101020101" pitchFamily="18" charset="-127"/>
              <a:cs typeface="Consolas" panose="020B0609020204030204" pitchFamily="49" charset="0"/>
            </a:endParaRPr>
          </a:p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ea typeface="KoPub돋움체 Medium" panose="02020603020101020101" pitchFamily="18" charset="-127"/>
              <a:cs typeface="Consolas" panose="020B0609020204030204" pitchFamily="49" charset="0"/>
              <a:sym typeface="Helvetica Light" charset="0"/>
            </a:endParaRPr>
          </a:p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dirty="0">
              <a:latin typeface="Consolas" panose="020B0609020204030204" pitchFamily="49" charset="0"/>
              <a:ea typeface="KoPub돋움체 Medium" panose="02020603020101020101" pitchFamily="18" charset="-127"/>
              <a:cs typeface="Consolas" panose="020B0609020204030204" pitchFamily="49" charset="0"/>
            </a:endParaRPr>
          </a:p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ea typeface="KoPub돋움체 Medium" panose="02020603020101020101" pitchFamily="18" charset="-127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6" name="직사각형 5"/>
          <p:cNvSpPr/>
          <p:nvPr/>
        </p:nvSpPr>
        <p:spPr bwMode="auto">
          <a:xfrm>
            <a:off x="19320792" y="2691916"/>
            <a:ext cx="3168352" cy="1368152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5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  <a:sym typeface="Helvetica Light" charset="0"/>
              </a:rPr>
              <a:t>State</a:t>
            </a: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ea typeface="KoPub돋움체 Medium" panose="02020603020101020101" pitchFamily="18" charset="-127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8" name="직사각형 7"/>
          <p:cNvSpPr/>
          <p:nvPr/>
        </p:nvSpPr>
        <p:spPr bwMode="auto">
          <a:xfrm>
            <a:off x="19320792" y="4420108"/>
            <a:ext cx="3168352" cy="1368152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fontScale="925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5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  <a:sym typeface="Helvetica Light" charset="0"/>
              </a:rPr>
              <a:t>Behaviour</a:t>
            </a: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ea typeface="KoPub돋움체 Medium" panose="02020603020101020101" pitchFamily="18" charset="-127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15288344" y="3628020"/>
            <a:ext cx="3483278" cy="11521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ysDash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18024648" y="3806812"/>
            <a:ext cx="1008112" cy="794544"/>
          </a:xfrm>
          <a:prstGeom prst="roundRect">
            <a:avLst/>
          </a:prstGeom>
          <a:solidFill>
            <a:schemeClr val="tx2"/>
          </a:solid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  <a:sym typeface="Helvetica Light" charset="0"/>
              </a:rPr>
              <a:t>M1</a:t>
            </a:r>
            <a:endParaRPr kumimoji="0" lang="ko-KR" altLang="en-US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ea typeface="KoPub돋움체 Medium" panose="02020603020101020101" pitchFamily="18" charset="-127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16800512" y="3806812"/>
            <a:ext cx="1008112" cy="794544"/>
          </a:xfrm>
          <a:prstGeom prst="roundRect">
            <a:avLst/>
          </a:prstGeom>
          <a:solidFill>
            <a:schemeClr val="tx2"/>
          </a:solid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  <a:sym typeface="Helvetica Light" charset="0"/>
              </a:rPr>
              <a:t>M2</a:t>
            </a:r>
            <a:endParaRPr kumimoji="0" lang="ko-KR" altLang="en-US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ea typeface="KoPub돋움체 Medium" panose="02020603020101020101" pitchFamily="18" charset="-127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15576376" y="3806812"/>
            <a:ext cx="1008112" cy="794544"/>
          </a:xfrm>
          <a:prstGeom prst="roundRect">
            <a:avLst/>
          </a:prstGeom>
          <a:solidFill>
            <a:schemeClr val="tx2"/>
          </a:solid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  <a:sym typeface="Helvetica Light" charset="0"/>
              </a:rPr>
              <a:t>M3</a:t>
            </a:r>
            <a:endParaRPr kumimoji="0" lang="ko-KR" altLang="en-US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ea typeface="KoPub돋움체 Medium" panose="02020603020101020101" pitchFamily="18" charset="-127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89658" y="1180939"/>
            <a:ext cx="2030620" cy="1015663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altLang="ko-KR" sz="6000" dirty="0">
                <a:solidFill>
                  <a:srgbClr val="0070C0"/>
                </a:solidFill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</a:rPr>
              <a:t>Actor</a:t>
            </a:r>
            <a:endParaRPr lang="ko-KR" altLang="en-US" sz="6000" dirty="0">
              <a:solidFill>
                <a:srgbClr val="0070C0"/>
              </a:solidFill>
              <a:latin typeface="Consolas" panose="020B0609020204030204" pitchFamily="49" charset="0"/>
              <a:ea typeface="KoPub돋움체 Medium" panose="02020603020101020101" pitchFamily="18" charset="-127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4766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288713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Actor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8792" y="3041576"/>
            <a:ext cx="21818424" cy="9720000"/>
          </a:xfrm>
          <a:prstGeom prst="rect">
            <a:avLst/>
          </a:prstGeom>
          <a:noFill/>
          <a:ln w="38100">
            <a:solidFill>
              <a:schemeClr val="bg2"/>
            </a:solidFill>
            <a:prstDash val="solid"/>
          </a:ln>
        </p:spPr>
        <p:txBody>
          <a:bodyPr wrap="none" lIns="108000" tIns="108000" rIns="108000" bIns="108000" rtlCol="0" anchor="t">
            <a:noAutofit/>
          </a:bodyPr>
          <a:lstStyle/>
          <a:p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HelloActor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ReceiveActor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altLang="ko-KR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_count;</a:t>
            </a:r>
          </a:p>
          <a:p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altLang="ko-KR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HelloActor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Receive&lt;Hello&gt;(m =&gt; 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    _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count += 1;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altLang="ko-KR" sz="440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Console</a:t>
            </a:r>
            <a:r>
              <a:rPr lang="en-US" altLang="ko-KR" sz="4400" dirty="0" err="1" smtClean="0">
                <a:highlight>
                  <a:srgbClr val="FFFFFF"/>
                </a:highlight>
                <a:latin typeface="Consolas" panose="020B0609020204030204" pitchFamily="49" charset="0"/>
              </a:rPr>
              <a:t>.WriteLine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altLang="ko-KR" sz="4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$"Hello 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m.Who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r>
              <a:rPr lang="en-US" altLang="ko-KR" sz="4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)});</a:t>
            </a:r>
          </a:p>
          <a:p>
            <a:r>
              <a:rPr lang="ko-KR" altLang="en-US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ko-KR" altLang="en-US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altLang="ko-KR" sz="4400" dirty="0">
              <a:solidFill>
                <a:schemeClr val="tx1"/>
              </a:solidFill>
              <a:latin typeface="Consolas" panose="020B0609020204030204" pitchFamily="49" charset="0"/>
              <a:ea typeface="KoPub돋움체 Light" panose="02020603020101020101" pitchFamily="18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15288344" y="1180939"/>
            <a:ext cx="7704856" cy="5111377"/>
            <a:chOff x="15288344" y="2106663"/>
            <a:chExt cx="7704856" cy="5111377"/>
          </a:xfrm>
        </p:grpSpPr>
        <p:sp>
          <p:nvSpPr>
            <p:cNvPr id="6" name="모서리가 둥근 직사각형 5"/>
            <p:cNvSpPr/>
            <p:nvPr/>
          </p:nvSpPr>
          <p:spPr bwMode="auto">
            <a:xfrm>
              <a:off x="18816736" y="3120544"/>
              <a:ext cx="4176464" cy="409749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0" cap="flat" cmpd="sng" algn="ctr">
              <a:solidFill>
                <a:srgbClr val="000000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ko-KR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  <a:sym typeface="Helvetica Light" charset="0"/>
              </a:endParaRPr>
            </a:p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ko-KR" dirty="0"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</a:endParaRPr>
            </a:p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ko-KR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  <a:sym typeface="Helvetica Light" charset="0"/>
              </a:endParaRPr>
            </a:p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ko-KR" dirty="0"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</a:endParaRPr>
            </a:p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8" name="직사각형 7"/>
            <p:cNvSpPr/>
            <p:nvPr/>
          </p:nvSpPr>
          <p:spPr bwMode="auto">
            <a:xfrm>
              <a:off x="19320792" y="3617640"/>
              <a:ext cx="3168352" cy="1368152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5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onsolas" panose="020B0609020204030204" pitchFamily="49" charset="0"/>
                  <a:ea typeface="KoPub돋움체 Medium" panose="02020603020101020101" pitchFamily="18" charset="-127"/>
                  <a:cs typeface="Consolas" panose="020B0609020204030204" pitchFamily="49" charset="0"/>
                  <a:sym typeface="Helvetica Light" charset="0"/>
                </a:rPr>
                <a:t>_count</a:t>
              </a:r>
              <a:endParaRPr kumimoji="0" lang="ko-KR" altLang="en-US" sz="5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9" name="직사각형 8"/>
            <p:cNvSpPr/>
            <p:nvPr/>
          </p:nvSpPr>
          <p:spPr bwMode="auto">
            <a:xfrm>
              <a:off x="19320792" y="5345832"/>
              <a:ext cx="3168352" cy="1368152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dirty="0" err="1">
                  <a:solidFill>
                    <a:schemeClr val="bg1"/>
                  </a:solidFill>
                  <a:latin typeface="Consolas" panose="020B0609020204030204" pitchFamily="49" charset="0"/>
                  <a:ea typeface="KoPub돋움체 Medium" panose="02020603020101020101" pitchFamily="18" charset="-127"/>
                  <a:cs typeface="Consolas" panose="020B0609020204030204" pitchFamily="49" charset="0"/>
                </a:rPr>
                <a:t>On</a:t>
              </a:r>
              <a:r>
                <a:rPr kumimoji="0" lang="en-US" altLang="ko-KR" sz="5000" b="0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Consolas" panose="020B0609020204030204" pitchFamily="49" charset="0"/>
                  <a:ea typeface="KoPub돋움체 Medium" panose="02020603020101020101" pitchFamily="18" charset="-127"/>
                  <a:cs typeface="Consolas" panose="020B0609020204030204" pitchFamily="49" charset="0"/>
                  <a:sym typeface="Helvetica Light" charset="0"/>
                </a:rPr>
                <a:t>Hello</a:t>
              </a:r>
              <a:endParaRPr kumimoji="0" lang="ko-KR" altLang="en-US" sz="5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10" name="직사각형 9"/>
            <p:cNvSpPr/>
            <p:nvPr/>
          </p:nvSpPr>
          <p:spPr bwMode="auto">
            <a:xfrm>
              <a:off x="15288344" y="4553744"/>
              <a:ext cx="3483278" cy="11521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ysDash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18024648" y="4732536"/>
              <a:ext cx="1008112" cy="794544"/>
            </a:xfrm>
            <a:prstGeom prst="roundRect">
              <a:avLst/>
            </a:prstGeom>
            <a:solidFill>
              <a:schemeClr val="tx2"/>
            </a:solidFill>
            <a:ln w="25400" cap="flat" cmpd="sng" algn="ctr">
              <a:solidFill>
                <a:srgbClr val="000000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4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onsolas" panose="020B0609020204030204" pitchFamily="49" charset="0"/>
                  <a:ea typeface="KoPub돋움체 Medium" panose="02020603020101020101" pitchFamily="18" charset="-127"/>
                  <a:cs typeface="Consolas" panose="020B0609020204030204" pitchFamily="49" charset="0"/>
                  <a:sym typeface="Helvetica Light" charset="0"/>
                </a:rPr>
                <a:t>M1</a:t>
              </a:r>
              <a:endParaRPr kumimoji="0" lang="ko-KR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12" name="모서리가 둥근 직사각형 11"/>
            <p:cNvSpPr/>
            <p:nvPr/>
          </p:nvSpPr>
          <p:spPr bwMode="auto">
            <a:xfrm>
              <a:off x="16800512" y="4732536"/>
              <a:ext cx="1008112" cy="794544"/>
            </a:xfrm>
            <a:prstGeom prst="roundRect">
              <a:avLst/>
            </a:prstGeom>
            <a:solidFill>
              <a:schemeClr val="tx2"/>
            </a:solidFill>
            <a:ln w="25400" cap="flat" cmpd="sng" algn="ctr">
              <a:solidFill>
                <a:srgbClr val="000000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4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onsolas" panose="020B0609020204030204" pitchFamily="49" charset="0"/>
                  <a:ea typeface="KoPub돋움체 Medium" panose="02020603020101020101" pitchFamily="18" charset="-127"/>
                  <a:cs typeface="Consolas" panose="020B0609020204030204" pitchFamily="49" charset="0"/>
                  <a:sym typeface="Helvetica Light" charset="0"/>
                </a:rPr>
                <a:t>M2</a:t>
              </a:r>
              <a:endParaRPr kumimoji="0" lang="ko-KR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13" name="모서리가 둥근 직사각형 12"/>
            <p:cNvSpPr/>
            <p:nvPr/>
          </p:nvSpPr>
          <p:spPr bwMode="auto">
            <a:xfrm>
              <a:off x="15576376" y="4732536"/>
              <a:ext cx="1008112" cy="794544"/>
            </a:xfrm>
            <a:prstGeom prst="roundRect">
              <a:avLst/>
            </a:prstGeom>
            <a:solidFill>
              <a:schemeClr val="tx2"/>
            </a:solidFill>
            <a:ln w="25400" cap="flat" cmpd="sng" algn="ctr">
              <a:solidFill>
                <a:srgbClr val="000000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4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onsolas" panose="020B0609020204030204" pitchFamily="49" charset="0"/>
                  <a:ea typeface="KoPub돋움체 Medium" panose="02020603020101020101" pitchFamily="18" charset="-127"/>
                  <a:cs typeface="Consolas" panose="020B0609020204030204" pitchFamily="49" charset="0"/>
                  <a:sym typeface="Helvetica Light" charset="0"/>
                </a:rPr>
                <a:t>M3</a:t>
              </a:r>
              <a:endParaRPr kumimoji="0" lang="ko-KR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014900" y="2106663"/>
              <a:ext cx="3780137" cy="1015663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algn="ctr"/>
              <a:r>
                <a:rPr lang="en-US" altLang="ko-KR" sz="6000" dirty="0" err="1">
                  <a:solidFill>
                    <a:srgbClr val="0070C0"/>
                  </a:solidFill>
                  <a:latin typeface="Consolas" panose="020B0609020204030204" pitchFamily="49" charset="0"/>
                  <a:ea typeface="KoPub돋움체 Medium" panose="02020603020101020101" pitchFamily="18" charset="-127"/>
                  <a:cs typeface="Consolas" panose="020B0609020204030204" pitchFamily="49" charset="0"/>
                </a:rPr>
                <a:t>HelloActor</a:t>
              </a:r>
              <a:endParaRPr lang="ko-KR" altLang="en-US" sz="6000" dirty="0">
                <a:solidFill>
                  <a:srgbClr val="0070C0"/>
                </a:solidFill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</a:endParaRPr>
            </a:p>
          </p:txBody>
        </p:sp>
      </p:grpSp>
      <p:sp>
        <p:nvSpPr>
          <p:cNvPr id="15" name="직사각형 14"/>
          <p:cNvSpPr/>
          <p:nvPr/>
        </p:nvSpPr>
        <p:spPr bwMode="auto">
          <a:xfrm>
            <a:off x="2470920" y="5788260"/>
            <a:ext cx="12961440" cy="214986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4208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/>
          </p:cNvSpPr>
          <p:nvPr/>
        </p:nvSpPr>
        <p:spPr bwMode="auto">
          <a:xfrm>
            <a:off x="1417638" y="959024"/>
            <a:ext cx="16319500" cy="1333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ko-KR" altLang="ko-KR" sz="8000" dirty="0">
                <a:solidFill>
                  <a:srgbClr val="FEE5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sym typeface="KoPubDotum Bold" panose="02020603020101020101" pitchFamily="18" charset="-127"/>
              </a:rPr>
              <a:t>목차</a:t>
            </a:r>
            <a:endParaRPr lang="ko-KR" altLang="ko-KR" sz="1400" dirty="0">
              <a:solidFill>
                <a:srgbClr val="FEE500"/>
              </a:solidFill>
              <a:latin typeface="KoPub돋움체 Bold" panose="02020603020101020101" pitchFamily="18" charset="-127"/>
              <a:ea typeface="KoPub돋움체 Bold" panose="02020603020101020101" pitchFamily="18" charset="-127"/>
              <a:sym typeface="KoPubDotum Bold" panose="02020603020101020101" pitchFamily="18" charset="-127"/>
            </a:endParaRPr>
          </a:p>
        </p:txBody>
      </p:sp>
      <p:sp>
        <p:nvSpPr>
          <p:cNvPr id="3075" name="Rectangle 3"/>
          <p:cNvSpPr>
            <a:spLocks/>
          </p:cNvSpPr>
          <p:nvPr/>
        </p:nvSpPr>
        <p:spPr bwMode="auto">
          <a:xfrm>
            <a:off x="1417638" y="4193704"/>
            <a:ext cx="16319500" cy="5088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>
            <a:spAutoFit/>
          </a:bodyPr>
          <a:lstStyle>
            <a:lvl1pPr marL="854075" indent="-854075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>
              <a:buSzPct val="100000"/>
              <a:buFontTx/>
              <a:buAutoNum type="arabicPeriod"/>
            </a:pPr>
            <a:r>
              <a:rPr lang="ko-KR" altLang="en-US" sz="5400" dirty="0">
                <a:solidFill>
                  <a:srgbClr val="FEE500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sym typeface="KoPubDotum Medium" panose="02020603020101020101" pitchFamily="18" charset="-127"/>
              </a:rPr>
              <a:t>도입</a:t>
            </a:r>
            <a:endParaRPr lang="en-US" altLang="ko-KR" sz="5400" dirty="0">
              <a:solidFill>
                <a:srgbClr val="FEE500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  <a:sym typeface="KoPubDotum Medium" panose="02020603020101020101" pitchFamily="18" charset="-127"/>
            </a:endParaRPr>
          </a:p>
          <a:p>
            <a:pPr eaLnBrk="1">
              <a:buSzPct val="100000"/>
              <a:buFontTx/>
              <a:buAutoNum type="arabicPeriod"/>
            </a:pPr>
            <a:r>
              <a:rPr lang="ko-KR" altLang="en-US" sz="5400" dirty="0">
                <a:solidFill>
                  <a:srgbClr val="FEE500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sym typeface="KoPubDotum Medium" panose="02020603020101020101" pitchFamily="18" charset="-127"/>
              </a:rPr>
              <a:t>왜 </a:t>
            </a:r>
            <a:r>
              <a:rPr lang="en-US" altLang="ko-KR" sz="5400" dirty="0">
                <a:solidFill>
                  <a:srgbClr val="FEE500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sym typeface="KoPubDotum Medium" panose="02020603020101020101" pitchFamily="18" charset="-127"/>
              </a:rPr>
              <a:t>Akka.NET ?</a:t>
            </a:r>
          </a:p>
          <a:p>
            <a:pPr eaLnBrk="1">
              <a:buSzPct val="100000"/>
              <a:buFontTx/>
              <a:buAutoNum type="arabicPeriod"/>
            </a:pPr>
            <a:r>
              <a:rPr lang="en-US" altLang="ko-KR" sz="5400" dirty="0">
                <a:solidFill>
                  <a:srgbClr val="FEE500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sym typeface="KoPubDotum Medium" panose="02020603020101020101" pitchFamily="18" charset="-127"/>
              </a:rPr>
              <a:t>Akka.NET </a:t>
            </a:r>
            <a:r>
              <a:rPr lang="ko-KR" altLang="en-US" sz="5400" dirty="0">
                <a:solidFill>
                  <a:srgbClr val="FEE500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sym typeface="KoPubDotum Medium" panose="02020603020101020101" pitchFamily="18" charset="-127"/>
              </a:rPr>
              <a:t>소개</a:t>
            </a:r>
            <a:endParaRPr lang="en-US" altLang="ko-KR" sz="5400" dirty="0">
              <a:solidFill>
                <a:srgbClr val="FEE500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  <a:sym typeface="KoPubDotum Medium" panose="02020603020101020101" pitchFamily="18" charset="-127"/>
            </a:endParaRPr>
          </a:p>
          <a:p>
            <a:pPr eaLnBrk="1">
              <a:buSzPct val="100000"/>
              <a:buFontTx/>
              <a:buAutoNum type="arabicPeriod"/>
            </a:pPr>
            <a:r>
              <a:rPr lang="en-US" altLang="ko-KR" sz="5400" dirty="0">
                <a:solidFill>
                  <a:srgbClr val="FEE500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sym typeface="KoPubDotum Medium" panose="02020603020101020101" pitchFamily="18" charset="-127"/>
              </a:rPr>
              <a:t>Akka.NET </a:t>
            </a:r>
            <a:r>
              <a:rPr lang="ko-KR" altLang="en-US" sz="5400" dirty="0">
                <a:solidFill>
                  <a:srgbClr val="FEE500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sym typeface="KoPubDotum Medium" panose="02020603020101020101" pitchFamily="18" charset="-127"/>
              </a:rPr>
              <a:t>에 더해 만들 것들</a:t>
            </a:r>
            <a:endParaRPr lang="en-US" altLang="ko-KR" sz="5400" dirty="0">
              <a:solidFill>
                <a:srgbClr val="FEE500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  <a:sym typeface="KoPubDotum Medium" panose="02020603020101020101" pitchFamily="18" charset="-127"/>
            </a:endParaRPr>
          </a:p>
          <a:p>
            <a:pPr eaLnBrk="1">
              <a:buSzPct val="100000"/>
              <a:buFontTx/>
              <a:buAutoNum type="arabicPeriod"/>
            </a:pPr>
            <a:r>
              <a:rPr lang="ko-KR" altLang="en-US" sz="5400" dirty="0" err="1">
                <a:solidFill>
                  <a:srgbClr val="FEE500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sym typeface="KoPubDotum Medium" panose="02020603020101020101" pitchFamily="18" charset="-127"/>
              </a:rPr>
              <a:t>틱택토</a:t>
            </a:r>
            <a:r>
              <a:rPr lang="ko-KR" altLang="en-US" sz="5400" dirty="0">
                <a:solidFill>
                  <a:srgbClr val="FEE500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sym typeface="KoPubDotum Medium" panose="02020603020101020101" pitchFamily="18" charset="-127"/>
              </a:rPr>
              <a:t> 대전으로 살펴보는 사용 예</a:t>
            </a:r>
            <a:endParaRPr lang="en-US" altLang="ko-KR" sz="5400" dirty="0">
              <a:solidFill>
                <a:srgbClr val="FEE500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  <a:sym typeface="KoPubDotum Medium" panose="02020603020101020101" pitchFamily="18" charset="-127"/>
            </a:endParaRPr>
          </a:p>
          <a:p>
            <a:pPr eaLnBrk="1">
              <a:buSzPct val="100000"/>
              <a:buFontTx/>
              <a:buAutoNum type="arabicPeriod"/>
            </a:pPr>
            <a:r>
              <a:rPr lang="ko-KR" altLang="en-US" sz="5400" dirty="0">
                <a:solidFill>
                  <a:srgbClr val="FEE500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sym typeface="KoPubDotum Medium" panose="02020603020101020101" pitchFamily="18" charset="-127"/>
              </a:rPr>
              <a:t>결론</a:t>
            </a:r>
            <a:endParaRPr lang="ko-KR" altLang="ko-KR" sz="5400" dirty="0">
              <a:solidFill>
                <a:srgbClr val="FEE500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  <a:sym typeface="KoPubDotum Medium" panose="02020603020101020101" pitchFamily="18" charset="-127"/>
            </a:endParaRPr>
          </a:p>
        </p:txBody>
      </p:sp>
      <p:pic>
        <p:nvPicPr>
          <p:cNvPr id="3077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2141200"/>
            <a:ext cx="309562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463267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ActorRef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8792" y="3041576"/>
            <a:ext cx="21962440" cy="9793088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marL="857250" indent="-857250">
              <a:buFontTx/>
              <a:buChar char="-"/>
            </a:pPr>
            <a:r>
              <a:rPr lang="ko-KR" altLang="en-US" sz="6000" dirty="0" err="1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액터는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en-US" altLang="ko-KR" sz="6000" dirty="0" err="1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ActorRef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라는 핸들로만 접근</a:t>
            </a:r>
          </a:p>
          <a:p>
            <a:pPr marL="857250" indent="-857250">
              <a:buFontTx/>
              <a:buChar char="-"/>
            </a:pPr>
            <a:r>
              <a:rPr lang="en-US" altLang="ko-KR" sz="6000" dirty="0" err="1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ActorRef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를 통해 </a:t>
            </a:r>
            <a:r>
              <a:rPr lang="ko-KR" altLang="en-US" sz="6000" dirty="0" err="1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액터에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메시지 전송</a:t>
            </a:r>
          </a:p>
          <a:p>
            <a:pPr marL="1314450" lvl="1" indent="-857250">
              <a:buFontTx/>
              <a:buChar char="-"/>
            </a:pP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원격에 있는 </a:t>
            </a:r>
            <a:r>
              <a:rPr lang="ko-KR" altLang="en-US" sz="6000" dirty="0" err="1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액터에도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보낼 수 있음</a:t>
            </a:r>
            <a:endParaRPr lang="en-US" altLang="ko-KR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15288344" y="1180939"/>
            <a:ext cx="7704856" cy="5111377"/>
            <a:chOff x="15288344" y="2106663"/>
            <a:chExt cx="7704856" cy="5111377"/>
          </a:xfrm>
        </p:grpSpPr>
        <p:sp>
          <p:nvSpPr>
            <p:cNvPr id="6" name="모서리가 둥근 직사각형 5"/>
            <p:cNvSpPr/>
            <p:nvPr/>
          </p:nvSpPr>
          <p:spPr bwMode="auto">
            <a:xfrm>
              <a:off x="18816736" y="3120544"/>
              <a:ext cx="4176464" cy="409749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0" cap="flat" cmpd="sng" algn="ctr">
              <a:solidFill>
                <a:srgbClr val="000000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ko-KR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  <a:sym typeface="Helvetica Light" charset="0"/>
              </a:endParaRPr>
            </a:p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ko-KR" dirty="0"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</a:endParaRPr>
            </a:p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ko-KR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  <a:sym typeface="Helvetica Light" charset="0"/>
              </a:endParaRPr>
            </a:p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ko-KR" dirty="0"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</a:endParaRPr>
            </a:p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8" name="직사각형 7"/>
            <p:cNvSpPr/>
            <p:nvPr/>
          </p:nvSpPr>
          <p:spPr bwMode="auto">
            <a:xfrm>
              <a:off x="19320792" y="3617640"/>
              <a:ext cx="3168352" cy="1368152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5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onsolas" panose="020B0609020204030204" pitchFamily="49" charset="0"/>
                  <a:ea typeface="KoPub돋움체 Medium" panose="02020603020101020101" pitchFamily="18" charset="-127"/>
                  <a:cs typeface="Consolas" panose="020B0609020204030204" pitchFamily="49" charset="0"/>
                  <a:sym typeface="Helvetica Light" charset="0"/>
                </a:rPr>
                <a:t>State</a:t>
              </a:r>
              <a:endParaRPr kumimoji="0" lang="ko-KR" altLang="en-US" sz="5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9" name="직사각형 8"/>
            <p:cNvSpPr/>
            <p:nvPr/>
          </p:nvSpPr>
          <p:spPr bwMode="auto">
            <a:xfrm>
              <a:off x="19320792" y="5345832"/>
              <a:ext cx="3168352" cy="1368152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 fontScale="92500"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5000" b="0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Consolas" panose="020B0609020204030204" pitchFamily="49" charset="0"/>
                  <a:ea typeface="KoPub돋움체 Medium" panose="02020603020101020101" pitchFamily="18" charset="-127"/>
                  <a:cs typeface="Consolas" panose="020B0609020204030204" pitchFamily="49" charset="0"/>
                  <a:sym typeface="Helvetica Light" charset="0"/>
                </a:rPr>
                <a:t>Behaviour</a:t>
              </a:r>
              <a:endParaRPr kumimoji="0" lang="ko-KR" altLang="en-US" sz="5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10" name="직사각형 9"/>
            <p:cNvSpPr/>
            <p:nvPr/>
          </p:nvSpPr>
          <p:spPr bwMode="auto">
            <a:xfrm>
              <a:off x="15288344" y="4553744"/>
              <a:ext cx="3483278" cy="11521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ysDash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18024648" y="4732536"/>
              <a:ext cx="1008112" cy="794544"/>
            </a:xfrm>
            <a:prstGeom prst="roundRect">
              <a:avLst/>
            </a:prstGeom>
            <a:solidFill>
              <a:schemeClr val="tx2"/>
            </a:solidFill>
            <a:ln w="25400" cap="flat" cmpd="sng" algn="ctr">
              <a:solidFill>
                <a:srgbClr val="000000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4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onsolas" panose="020B0609020204030204" pitchFamily="49" charset="0"/>
                  <a:ea typeface="KoPub돋움체 Medium" panose="02020603020101020101" pitchFamily="18" charset="-127"/>
                  <a:cs typeface="Consolas" panose="020B0609020204030204" pitchFamily="49" charset="0"/>
                  <a:sym typeface="Helvetica Light" charset="0"/>
                </a:rPr>
                <a:t>M1</a:t>
              </a:r>
              <a:endParaRPr kumimoji="0" lang="ko-KR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12" name="모서리가 둥근 직사각형 11"/>
            <p:cNvSpPr/>
            <p:nvPr/>
          </p:nvSpPr>
          <p:spPr bwMode="auto">
            <a:xfrm>
              <a:off x="16800512" y="4732536"/>
              <a:ext cx="1008112" cy="794544"/>
            </a:xfrm>
            <a:prstGeom prst="roundRect">
              <a:avLst/>
            </a:prstGeom>
            <a:solidFill>
              <a:schemeClr val="tx2"/>
            </a:solidFill>
            <a:ln w="25400" cap="flat" cmpd="sng" algn="ctr">
              <a:solidFill>
                <a:srgbClr val="000000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4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onsolas" panose="020B0609020204030204" pitchFamily="49" charset="0"/>
                  <a:ea typeface="KoPub돋움체 Medium" panose="02020603020101020101" pitchFamily="18" charset="-127"/>
                  <a:cs typeface="Consolas" panose="020B0609020204030204" pitchFamily="49" charset="0"/>
                  <a:sym typeface="Helvetica Light" charset="0"/>
                </a:rPr>
                <a:t>M2</a:t>
              </a:r>
              <a:endParaRPr kumimoji="0" lang="ko-KR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13" name="모서리가 둥근 직사각형 12"/>
            <p:cNvSpPr/>
            <p:nvPr/>
          </p:nvSpPr>
          <p:spPr bwMode="auto">
            <a:xfrm>
              <a:off x="15576376" y="4732536"/>
              <a:ext cx="1008112" cy="794544"/>
            </a:xfrm>
            <a:prstGeom prst="roundRect">
              <a:avLst/>
            </a:prstGeom>
            <a:solidFill>
              <a:schemeClr val="tx2"/>
            </a:solidFill>
            <a:ln w="25400" cap="flat" cmpd="sng" algn="ctr">
              <a:solidFill>
                <a:srgbClr val="000000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4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onsolas" panose="020B0609020204030204" pitchFamily="49" charset="0"/>
                  <a:ea typeface="KoPub돋움체 Medium" panose="02020603020101020101" pitchFamily="18" charset="-127"/>
                  <a:cs typeface="Consolas" panose="020B0609020204030204" pitchFamily="49" charset="0"/>
                  <a:sym typeface="Helvetica Light" charset="0"/>
                </a:rPr>
                <a:t>M3</a:t>
              </a:r>
              <a:endParaRPr kumimoji="0" lang="ko-KR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889658" y="2106663"/>
              <a:ext cx="2030620" cy="1015663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algn="ctr"/>
              <a:r>
                <a:rPr lang="en-US" altLang="ko-KR" sz="6000" dirty="0">
                  <a:solidFill>
                    <a:srgbClr val="0070C0"/>
                  </a:solidFill>
                  <a:latin typeface="Consolas" panose="020B0609020204030204" pitchFamily="49" charset="0"/>
                  <a:ea typeface="KoPub돋움체 Medium" panose="02020603020101020101" pitchFamily="18" charset="-127"/>
                  <a:cs typeface="Consolas" panose="020B0609020204030204" pitchFamily="49" charset="0"/>
                </a:rPr>
                <a:t>Actor</a:t>
              </a:r>
              <a:endParaRPr lang="ko-KR" altLang="en-US" sz="6000" dirty="0">
                <a:solidFill>
                  <a:srgbClr val="0070C0"/>
                </a:solidFill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</a:endParaRPr>
            </a:p>
          </p:txBody>
        </p:sp>
      </p:grpSp>
      <p:sp>
        <p:nvSpPr>
          <p:cNvPr id="2" name="타원 1"/>
          <p:cNvSpPr/>
          <p:nvPr/>
        </p:nvSpPr>
        <p:spPr bwMode="auto">
          <a:xfrm>
            <a:off x="20620534" y="8591382"/>
            <a:ext cx="644473" cy="648072"/>
          </a:xfrm>
          <a:prstGeom prst="ellipse">
            <a:avLst/>
          </a:prstGeom>
          <a:solidFill>
            <a:srgbClr val="00B0F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cxnSp>
        <p:nvCxnSpPr>
          <p:cNvPr id="17" name="꺾인 연결선 16"/>
          <p:cNvCxnSpPr>
            <a:stCxn id="2" idx="2"/>
            <a:endCxn id="10" idx="1"/>
          </p:cNvCxnSpPr>
          <p:nvPr/>
        </p:nvCxnSpPr>
        <p:spPr bwMode="auto">
          <a:xfrm rot="10800000">
            <a:off x="15288344" y="4204084"/>
            <a:ext cx="5332190" cy="4711334"/>
          </a:xfrm>
          <a:prstGeom prst="bentConnector3">
            <a:avLst>
              <a:gd name="adj1" fmla="val 107313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18" name="TextBox 17"/>
          <p:cNvSpPr txBox="1"/>
          <p:nvPr/>
        </p:nvSpPr>
        <p:spPr>
          <a:xfrm>
            <a:off x="19342477" y="7553942"/>
            <a:ext cx="3222293" cy="1015663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altLang="ko-KR" sz="6000" dirty="0" err="1">
                <a:solidFill>
                  <a:srgbClr val="0070C0"/>
                </a:solidFill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</a:rPr>
              <a:t>ActorRef</a:t>
            </a:r>
            <a:endParaRPr lang="ko-KR" altLang="en-US" sz="6000" dirty="0">
              <a:solidFill>
                <a:srgbClr val="0070C0"/>
              </a:solidFill>
              <a:latin typeface="Consolas" panose="020B0609020204030204" pitchFamily="49" charset="0"/>
              <a:ea typeface="KoPub돋움체 Medium" panose="02020603020101020101" pitchFamily="18" charset="-127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6641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463267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ActorRef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8792" y="3041576"/>
            <a:ext cx="21746416" cy="9720000"/>
          </a:xfrm>
          <a:prstGeom prst="rect">
            <a:avLst/>
          </a:prstGeom>
          <a:noFill/>
          <a:ln w="38100">
            <a:solidFill>
              <a:schemeClr val="bg2"/>
            </a:solidFill>
            <a:prstDash val="solid"/>
          </a:ln>
        </p:spPr>
        <p:txBody>
          <a:bodyPr wrap="none" lIns="108000" tIns="108000" rIns="108000" bIns="108000" rtlCol="0" anchor="t">
            <a:noAutofit/>
          </a:bodyPr>
          <a:lstStyle/>
          <a:p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create actor</a:t>
            </a:r>
            <a:endParaRPr lang="en-US" altLang="ko-KR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IActorRef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greeter = </a:t>
            </a:r>
            <a:b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err="1" smtClean="0">
                <a:highlight>
                  <a:srgbClr val="FFFFFF"/>
                </a:highlight>
                <a:latin typeface="Consolas" panose="020B0609020204030204" pitchFamily="49" charset="0"/>
              </a:rPr>
              <a:t>system.ActorOf</a:t>
            </a:r>
            <a:r>
              <a:rPr lang="en-US" altLang="ko-KR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altLang="ko-KR" sz="4400" dirty="0" err="1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HelloActor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altLang="ko-KR" sz="4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"greeter"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send message</a:t>
            </a:r>
            <a:endParaRPr lang="en-US" altLang="ko-KR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greeter.Tell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Hello(</a:t>
            </a:r>
            <a:r>
              <a:rPr lang="en-US" altLang="ko-KR" sz="4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"World"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15288344" y="1180939"/>
            <a:ext cx="7704856" cy="5111377"/>
            <a:chOff x="15288344" y="2106663"/>
            <a:chExt cx="7704856" cy="5111377"/>
          </a:xfrm>
        </p:grpSpPr>
        <p:sp>
          <p:nvSpPr>
            <p:cNvPr id="6" name="모서리가 둥근 직사각형 5"/>
            <p:cNvSpPr/>
            <p:nvPr/>
          </p:nvSpPr>
          <p:spPr bwMode="auto">
            <a:xfrm>
              <a:off x="18816736" y="3120544"/>
              <a:ext cx="4176464" cy="409749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0" cap="flat" cmpd="sng" algn="ctr">
              <a:solidFill>
                <a:srgbClr val="000000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ko-KR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  <a:sym typeface="Helvetica Light" charset="0"/>
              </a:endParaRPr>
            </a:p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ko-KR" dirty="0"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</a:endParaRPr>
            </a:p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ko-KR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  <a:sym typeface="Helvetica Light" charset="0"/>
              </a:endParaRPr>
            </a:p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ko-KR" dirty="0"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</a:endParaRPr>
            </a:p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8" name="직사각형 7"/>
            <p:cNvSpPr/>
            <p:nvPr/>
          </p:nvSpPr>
          <p:spPr bwMode="auto">
            <a:xfrm>
              <a:off x="19320792" y="3617640"/>
              <a:ext cx="3168352" cy="1368152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5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onsolas" panose="020B0609020204030204" pitchFamily="49" charset="0"/>
                  <a:ea typeface="KoPub돋움체 Medium" panose="02020603020101020101" pitchFamily="18" charset="-127"/>
                  <a:cs typeface="Consolas" panose="020B0609020204030204" pitchFamily="49" charset="0"/>
                  <a:sym typeface="Helvetica Light" charset="0"/>
                </a:rPr>
                <a:t>_count</a:t>
              </a:r>
              <a:endParaRPr kumimoji="0" lang="ko-KR" altLang="en-US" sz="5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9" name="직사각형 8"/>
            <p:cNvSpPr/>
            <p:nvPr/>
          </p:nvSpPr>
          <p:spPr bwMode="auto">
            <a:xfrm>
              <a:off x="19320792" y="5345832"/>
              <a:ext cx="3168352" cy="1368152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5000" b="0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Consolas" panose="020B0609020204030204" pitchFamily="49" charset="0"/>
                  <a:ea typeface="KoPub돋움체 Medium" panose="02020603020101020101" pitchFamily="18" charset="-127"/>
                  <a:cs typeface="Consolas" panose="020B0609020204030204" pitchFamily="49" charset="0"/>
                  <a:sym typeface="Helvetica Light" charset="0"/>
                </a:rPr>
                <a:t>OnHello</a:t>
              </a:r>
              <a:endParaRPr kumimoji="0" lang="ko-KR" altLang="en-US" sz="5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10" name="직사각형 9"/>
            <p:cNvSpPr/>
            <p:nvPr/>
          </p:nvSpPr>
          <p:spPr bwMode="auto">
            <a:xfrm>
              <a:off x="15288344" y="4553744"/>
              <a:ext cx="3483278" cy="11521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ysDash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18024648" y="4732536"/>
              <a:ext cx="1008112" cy="794544"/>
            </a:xfrm>
            <a:prstGeom prst="roundRect">
              <a:avLst/>
            </a:prstGeom>
            <a:solidFill>
              <a:schemeClr val="tx2"/>
            </a:solidFill>
            <a:ln w="25400" cap="flat" cmpd="sng" algn="ctr">
              <a:solidFill>
                <a:srgbClr val="000000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4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onsolas" panose="020B0609020204030204" pitchFamily="49" charset="0"/>
                  <a:ea typeface="KoPub돋움체 Medium" panose="02020603020101020101" pitchFamily="18" charset="-127"/>
                  <a:cs typeface="Consolas" panose="020B0609020204030204" pitchFamily="49" charset="0"/>
                  <a:sym typeface="Helvetica Light" charset="0"/>
                </a:rPr>
                <a:t>M1</a:t>
              </a:r>
              <a:endParaRPr kumimoji="0" lang="ko-KR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12" name="모서리가 둥근 직사각형 11"/>
            <p:cNvSpPr/>
            <p:nvPr/>
          </p:nvSpPr>
          <p:spPr bwMode="auto">
            <a:xfrm>
              <a:off x="16800512" y="4732536"/>
              <a:ext cx="1008112" cy="794544"/>
            </a:xfrm>
            <a:prstGeom prst="roundRect">
              <a:avLst/>
            </a:prstGeom>
            <a:solidFill>
              <a:schemeClr val="tx2"/>
            </a:solidFill>
            <a:ln w="25400" cap="flat" cmpd="sng" algn="ctr">
              <a:solidFill>
                <a:srgbClr val="000000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4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onsolas" panose="020B0609020204030204" pitchFamily="49" charset="0"/>
                  <a:ea typeface="KoPub돋움체 Medium" panose="02020603020101020101" pitchFamily="18" charset="-127"/>
                  <a:cs typeface="Consolas" panose="020B0609020204030204" pitchFamily="49" charset="0"/>
                  <a:sym typeface="Helvetica Light" charset="0"/>
                </a:rPr>
                <a:t>M2</a:t>
              </a:r>
              <a:endParaRPr kumimoji="0" lang="ko-KR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13" name="모서리가 둥근 직사각형 12"/>
            <p:cNvSpPr/>
            <p:nvPr/>
          </p:nvSpPr>
          <p:spPr bwMode="auto">
            <a:xfrm>
              <a:off x="15576376" y="4732536"/>
              <a:ext cx="1008112" cy="794544"/>
            </a:xfrm>
            <a:prstGeom prst="roundRect">
              <a:avLst/>
            </a:prstGeom>
            <a:solidFill>
              <a:schemeClr val="tx2"/>
            </a:solidFill>
            <a:ln w="25400" cap="flat" cmpd="sng" algn="ctr">
              <a:solidFill>
                <a:srgbClr val="000000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4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onsolas" panose="020B0609020204030204" pitchFamily="49" charset="0"/>
                  <a:ea typeface="KoPub돋움체 Medium" panose="02020603020101020101" pitchFamily="18" charset="-127"/>
                  <a:cs typeface="Consolas" panose="020B0609020204030204" pitchFamily="49" charset="0"/>
                  <a:sym typeface="Helvetica Light" charset="0"/>
                </a:rPr>
                <a:t>M3</a:t>
              </a:r>
              <a:endParaRPr kumimoji="0" lang="ko-KR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565754" y="2106663"/>
              <a:ext cx="2678427" cy="1015663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algn="ctr"/>
              <a:r>
                <a:rPr lang="en-US" altLang="ko-KR" sz="6000" dirty="0">
                  <a:solidFill>
                    <a:srgbClr val="0070C0"/>
                  </a:solidFill>
                  <a:latin typeface="Consolas" panose="020B0609020204030204" pitchFamily="49" charset="0"/>
                  <a:ea typeface="KoPub돋움체 Medium" panose="02020603020101020101" pitchFamily="18" charset="-127"/>
                  <a:cs typeface="Consolas" panose="020B0609020204030204" pitchFamily="49" charset="0"/>
                </a:rPr>
                <a:t>greeter</a:t>
              </a:r>
              <a:endParaRPr lang="ko-KR" altLang="en-US" sz="6000" dirty="0">
                <a:solidFill>
                  <a:srgbClr val="0070C0"/>
                </a:solidFill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</a:endParaRPr>
            </a:p>
          </p:txBody>
        </p:sp>
      </p:grpSp>
      <p:sp>
        <p:nvSpPr>
          <p:cNvPr id="15" name="타원 14"/>
          <p:cNvSpPr/>
          <p:nvPr/>
        </p:nvSpPr>
        <p:spPr bwMode="auto">
          <a:xfrm>
            <a:off x="20620534" y="8591382"/>
            <a:ext cx="644473" cy="648072"/>
          </a:xfrm>
          <a:prstGeom prst="ellipse">
            <a:avLst/>
          </a:prstGeom>
          <a:solidFill>
            <a:srgbClr val="00B0F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cxnSp>
        <p:nvCxnSpPr>
          <p:cNvPr id="16" name="꺾인 연결선 15"/>
          <p:cNvCxnSpPr>
            <a:stCxn id="15" idx="2"/>
            <a:endCxn id="10" idx="1"/>
          </p:cNvCxnSpPr>
          <p:nvPr/>
        </p:nvCxnSpPr>
        <p:spPr bwMode="auto">
          <a:xfrm rot="10800000">
            <a:off x="15288344" y="4204084"/>
            <a:ext cx="5332190" cy="4711334"/>
          </a:xfrm>
          <a:prstGeom prst="bentConnector3">
            <a:avLst>
              <a:gd name="adj1" fmla="val 107313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17" name="TextBox 16"/>
          <p:cNvSpPr txBox="1"/>
          <p:nvPr/>
        </p:nvSpPr>
        <p:spPr>
          <a:xfrm>
            <a:off x="19614410" y="7553942"/>
            <a:ext cx="2678427" cy="1015663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altLang="ko-KR" sz="6000" dirty="0">
                <a:solidFill>
                  <a:srgbClr val="0070C0"/>
                </a:solidFill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</a:rPr>
              <a:t>greeter</a:t>
            </a:r>
            <a:endParaRPr lang="ko-KR" altLang="en-US" sz="6000" dirty="0">
              <a:solidFill>
                <a:srgbClr val="0070C0"/>
              </a:solidFill>
              <a:latin typeface="Consolas" panose="020B0609020204030204" pitchFamily="49" charset="0"/>
              <a:ea typeface="KoPub돋움체 Medium" panose="02020603020101020101" pitchFamily="18" charset="-127"/>
              <a:cs typeface="Consolas" panose="020B0609020204030204" pitchFamily="49" charset="0"/>
            </a:endParaRPr>
          </a:p>
        </p:txBody>
      </p:sp>
      <p:sp>
        <p:nvSpPr>
          <p:cNvPr id="18" name="모서리가 둥근 직사각형 17"/>
          <p:cNvSpPr/>
          <p:nvPr/>
        </p:nvSpPr>
        <p:spPr bwMode="auto">
          <a:xfrm>
            <a:off x="15288344" y="7775061"/>
            <a:ext cx="4032448" cy="794544"/>
          </a:xfrm>
          <a:prstGeom prst="roundRect">
            <a:avLst/>
          </a:prstGeom>
          <a:solidFill>
            <a:schemeClr val="tx2"/>
          </a:solid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fontScale="925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  <a:sym typeface="Helvetica Light" charset="0"/>
              </a:rPr>
              <a:t>Hello(“World”)</a:t>
            </a:r>
            <a:endParaRPr kumimoji="0" lang="ko-KR" altLang="en-US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ea typeface="KoPub돋움체 Medium" panose="02020603020101020101" pitchFamily="18" charset="-127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1318792" y="6497960"/>
            <a:ext cx="10369152" cy="792088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4726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747813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Actor </a:t>
            </a:r>
            <a:r>
              <a:rPr lang="ko-KR" altLang="en-US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계층 구조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18792" y="3041576"/>
            <a:ext cx="21962440" cy="9793088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marL="857250" indent="-857250">
              <a:buFontTx/>
              <a:buChar char="-"/>
            </a:pPr>
            <a:r>
              <a:rPr lang="ko-KR" altLang="en-US" sz="6000" dirty="0" err="1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액터가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새 </a:t>
            </a:r>
            <a:r>
              <a:rPr lang="ko-KR" altLang="en-US" sz="6000" dirty="0" err="1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액터를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생성할 때 자식으로 만들 수 있음</a:t>
            </a:r>
          </a:p>
          <a:p>
            <a:pPr marL="857250" indent="-857250">
              <a:buFontTx/>
              <a:buChar char="-"/>
            </a:pP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자식 </a:t>
            </a:r>
            <a:r>
              <a:rPr lang="ko-KR" altLang="en-US" sz="6000" dirty="0" err="1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액터가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예외를 던지면 부모가 처리 할 수 있음</a:t>
            </a: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5567264" y="7506272"/>
            <a:ext cx="3240000" cy="180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Actor</a:t>
            </a:r>
          </a:p>
        </p:txBody>
      </p:sp>
      <p:sp>
        <p:nvSpPr>
          <p:cNvPr id="17" name="모서리가 둥근 직사각형 16"/>
          <p:cNvSpPr/>
          <p:nvPr/>
        </p:nvSpPr>
        <p:spPr bwMode="auto">
          <a:xfrm>
            <a:off x="10536176" y="5705872"/>
            <a:ext cx="3240000" cy="180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Actor</a:t>
            </a:r>
          </a:p>
        </p:txBody>
      </p:sp>
      <p:sp>
        <p:nvSpPr>
          <p:cNvPr id="18" name="모서리가 둥근 직사각형 17"/>
          <p:cNvSpPr/>
          <p:nvPr/>
        </p:nvSpPr>
        <p:spPr bwMode="auto">
          <a:xfrm>
            <a:off x="10536176" y="9306272"/>
            <a:ext cx="3240000" cy="180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Actor</a:t>
            </a:r>
          </a:p>
        </p:txBody>
      </p:sp>
      <p:sp>
        <p:nvSpPr>
          <p:cNvPr id="19" name="모서리가 둥근 직사각형 18"/>
          <p:cNvSpPr/>
          <p:nvPr/>
        </p:nvSpPr>
        <p:spPr bwMode="auto">
          <a:xfrm>
            <a:off x="15720752" y="9306472"/>
            <a:ext cx="3240000" cy="180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Actor</a:t>
            </a:r>
          </a:p>
        </p:txBody>
      </p:sp>
      <p:cxnSp>
        <p:nvCxnSpPr>
          <p:cNvPr id="3" name="직선 화살표 연결선 2"/>
          <p:cNvCxnSpPr>
            <a:stCxn id="16" idx="3"/>
            <a:endCxn id="17" idx="1"/>
          </p:cNvCxnSpPr>
          <p:nvPr/>
        </p:nvCxnSpPr>
        <p:spPr bwMode="auto">
          <a:xfrm flipV="1">
            <a:off x="8807264" y="6605872"/>
            <a:ext cx="1728912" cy="180040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20" name="직선 화살표 연결선 19"/>
          <p:cNvCxnSpPr>
            <a:stCxn id="16" idx="3"/>
            <a:endCxn id="18" idx="1"/>
          </p:cNvCxnSpPr>
          <p:nvPr/>
        </p:nvCxnSpPr>
        <p:spPr bwMode="auto">
          <a:xfrm>
            <a:off x="8807264" y="8406272"/>
            <a:ext cx="1728912" cy="180000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23" name="직선 화살표 연결선 22"/>
          <p:cNvCxnSpPr>
            <a:stCxn id="18" idx="3"/>
            <a:endCxn id="19" idx="1"/>
          </p:cNvCxnSpPr>
          <p:nvPr/>
        </p:nvCxnSpPr>
        <p:spPr bwMode="auto">
          <a:xfrm>
            <a:off x="13776176" y="10206272"/>
            <a:ext cx="1944576" cy="20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29" name="꺾인 연결선 28"/>
          <p:cNvCxnSpPr>
            <a:stCxn id="19" idx="2"/>
            <a:endCxn id="18" idx="2"/>
          </p:cNvCxnSpPr>
          <p:nvPr/>
        </p:nvCxnSpPr>
        <p:spPr bwMode="auto">
          <a:xfrm rot="5400000" flipH="1">
            <a:off x="14748364" y="8514084"/>
            <a:ext cx="200" cy="5184576"/>
          </a:xfrm>
          <a:prstGeom prst="bentConnector3">
            <a:avLst>
              <a:gd name="adj1" fmla="val -584947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31" name="TextBox 30"/>
          <p:cNvSpPr txBox="1"/>
          <p:nvPr/>
        </p:nvSpPr>
        <p:spPr>
          <a:xfrm>
            <a:off x="13249495" y="11289789"/>
            <a:ext cx="2997937" cy="86177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</a:rPr>
              <a:t>Exception</a:t>
            </a:r>
            <a:endParaRPr lang="ko-KR" altLang="en-US" dirty="0">
              <a:solidFill>
                <a:srgbClr val="FF0000"/>
              </a:solidFill>
              <a:latin typeface="Consolas" panose="020B0609020204030204" pitchFamily="49" charset="0"/>
              <a:ea typeface="KoPub돋움체 Medium" panose="02020603020101020101" pitchFamily="18" charset="-127"/>
              <a:cs typeface="Consolas" panose="020B0609020204030204" pitchFamily="49" charset="0"/>
            </a:endParaRPr>
          </a:p>
        </p:txBody>
      </p:sp>
      <p:sp>
        <p:nvSpPr>
          <p:cNvPr id="2" name="번개 1"/>
          <p:cNvSpPr/>
          <p:nvPr/>
        </p:nvSpPr>
        <p:spPr bwMode="auto">
          <a:xfrm>
            <a:off x="16247432" y="8330554"/>
            <a:ext cx="1440880" cy="1639542"/>
          </a:xfrm>
          <a:prstGeom prst="lightningBolt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83488" y="7662272"/>
            <a:ext cx="547457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solidFill>
                  <a:schemeClr val="accent1"/>
                </a:solidFill>
                <a:latin typeface="Consolas" panose="020B0609020204030204" pitchFamily="49" charset="0"/>
              </a:rPr>
              <a:t>Resume</a:t>
            </a:r>
            <a:r>
              <a:rPr lang="en-US" altLang="ko-KR" dirty="0" err="1" smtClean="0">
                <a:latin typeface="Consolas" panose="020B0609020204030204" pitchFamily="49" charset="0"/>
              </a:rPr>
              <a:t>|</a:t>
            </a:r>
            <a:r>
              <a:rPr lang="en-US" altLang="ko-KR" dirty="0" err="1" smtClean="0">
                <a:solidFill>
                  <a:schemeClr val="accent1"/>
                </a:solidFill>
                <a:latin typeface="Consolas" panose="020B0609020204030204" pitchFamily="49" charset="0"/>
              </a:rPr>
              <a:t>Restart</a:t>
            </a:r>
            <a:r>
              <a:rPr lang="en-US" altLang="ko-KR" dirty="0" smtClean="0">
                <a:latin typeface="Consolas" panose="020B0609020204030204" pitchFamily="49" charset="0"/>
              </a:rPr>
              <a:t>|</a:t>
            </a:r>
          </a:p>
          <a:p>
            <a:r>
              <a:rPr lang="en-US" altLang="ko-KR" dirty="0" err="1" smtClean="0">
                <a:solidFill>
                  <a:schemeClr val="accent1"/>
                </a:solidFill>
                <a:latin typeface="Consolas" panose="020B0609020204030204" pitchFamily="49" charset="0"/>
              </a:rPr>
              <a:t>Stop</a:t>
            </a:r>
            <a:r>
              <a:rPr lang="en-US" altLang="ko-KR" dirty="0" err="1" smtClean="0">
                <a:latin typeface="Consolas" panose="020B0609020204030204" pitchFamily="49" charset="0"/>
              </a:rPr>
              <a:t>|</a:t>
            </a:r>
            <a:r>
              <a:rPr lang="en-US" altLang="ko-KR" dirty="0" err="1" smtClean="0">
                <a:solidFill>
                  <a:schemeClr val="accent1"/>
                </a:solidFill>
                <a:latin typeface="Consolas" panose="020B0609020204030204" pitchFamily="49" charset="0"/>
              </a:rPr>
              <a:t>Escalate</a:t>
            </a:r>
            <a:endParaRPr lang="ko-KR" altLang="en-US" dirty="0">
              <a:solidFill>
                <a:schemeClr val="accent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287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31" grpId="0"/>
      <p:bldP spid="2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747813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Actor </a:t>
            </a:r>
            <a:r>
              <a:rPr lang="ko-KR" altLang="en-US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계층 구조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18792" y="3041576"/>
            <a:ext cx="21746416" cy="9720000"/>
          </a:xfrm>
          <a:prstGeom prst="rect">
            <a:avLst/>
          </a:prstGeom>
          <a:noFill/>
          <a:ln w="38100">
            <a:solidFill>
              <a:schemeClr val="bg2"/>
            </a:solidFill>
            <a:prstDash val="solid"/>
          </a:ln>
        </p:spPr>
        <p:txBody>
          <a:bodyPr wrap="none" lIns="108000" tIns="108000" rIns="108000" bIns="108000" rtlCol="0" anchor="t">
            <a:noAutofit/>
          </a:bodyPr>
          <a:lstStyle/>
          <a:p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Worker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UntypedActor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err="1" smtClean="0">
                <a:highlight>
                  <a:srgbClr val="FFFFFF"/>
                </a:highlight>
                <a:latin typeface="Consolas" panose="020B0609020204030204" pitchFamily="49" charset="0"/>
              </a:rPr>
              <a:t>IActorRef</a:t>
            </a:r>
            <a:r>
              <a:rPr lang="en-US" altLang="ko-KR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counterService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=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Context.ActorOf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CounterService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altLang="ko-KR" sz="4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"counter"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override</a:t>
            </a:r>
            <a:r>
              <a:rPr lang="en-US" altLang="ko-KR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SupervisorStrategy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SupervisorStrategy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OneForOneStrategy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(ex =&gt; 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(ex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ServiceUnavailableException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Directive.Stop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Directive.Escalate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ko-KR" altLang="en-US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ko-KR" altLang="en-US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});</a:t>
            </a:r>
          </a:p>
          <a:p>
            <a:r>
              <a:rPr lang="ko-KR" altLang="en-US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altLang="ko-KR" sz="4400" dirty="0"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2" name="직사각형 1"/>
          <p:cNvSpPr/>
          <p:nvPr/>
        </p:nvSpPr>
        <p:spPr bwMode="auto">
          <a:xfrm>
            <a:off x="2974976" y="7146032"/>
            <a:ext cx="12241360" cy="144016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1297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 bwMode="auto">
          <a:xfrm>
            <a:off x="14424248" y="665312"/>
            <a:ext cx="9145016" cy="5976664"/>
          </a:xfrm>
          <a:prstGeom prst="rect">
            <a:avLst/>
          </a:prstGeom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18" name="직사각형 17"/>
          <p:cNvSpPr/>
          <p:nvPr/>
        </p:nvSpPr>
        <p:spPr bwMode="auto">
          <a:xfrm>
            <a:off x="14424248" y="6991636"/>
            <a:ext cx="9145016" cy="5976664"/>
          </a:xfrm>
          <a:prstGeom prst="rect">
            <a:avLst/>
          </a:prstGeom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8792" y="1025922"/>
            <a:ext cx="215315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원격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18792" y="3041576"/>
            <a:ext cx="21962440" cy="9793088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ko-KR" altLang="en-US" sz="6600" dirty="0">
                <a:solidFill>
                  <a:schemeClr val="accent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원격 </a:t>
            </a:r>
            <a:r>
              <a:rPr lang="en-US" altLang="ko-KR" sz="6600" dirty="0">
                <a:solidFill>
                  <a:schemeClr val="accent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Actor </a:t>
            </a:r>
            <a:r>
              <a:rPr lang="ko-KR" altLang="en-US" sz="6600" dirty="0">
                <a:solidFill>
                  <a:schemeClr val="accent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에 메시지를 보낼 수 있음</a:t>
            </a:r>
          </a:p>
          <a:p>
            <a:pPr marL="857250" indent="-857250">
              <a:buFontTx/>
              <a:buChar char="-"/>
            </a:pPr>
            <a:r>
              <a:rPr lang="en-US" altLang="ko-KR" sz="6000" dirty="0" err="1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ActorRef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에 대상 주소 정보</a:t>
            </a:r>
          </a:p>
          <a:p>
            <a:pPr marL="857250" indent="-857250">
              <a:buFontTx/>
              <a:buChar char="-"/>
            </a:pP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위치 투명성</a:t>
            </a:r>
            <a:endParaRPr lang="en-US" altLang="ko-KR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857250" indent="-857250">
              <a:buFontTx/>
              <a:buChar char="-"/>
            </a:pPr>
            <a:endParaRPr lang="ko-KR" altLang="en-US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r>
              <a:rPr lang="ko-KR" altLang="en-US" sz="6600" dirty="0">
                <a:solidFill>
                  <a:schemeClr val="accent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원격 </a:t>
            </a:r>
            <a:r>
              <a:rPr lang="en-US" altLang="ko-KR" sz="6600" dirty="0">
                <a:solidFill>
                  <a:schemeClr val="accent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Actor </a:t>
            </a:r>
            <a:r>
              <a:rPr lang="ko-KR" altLang="en-US" sz="6600" dirty="0">
                <a:solidFill>
                  <a:schemeClr val="accent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를 만들 수 있음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15288344" y="1180939"/>
            <a:ext cx="7704856" cy="5111377"/>
            <a:chOff x="15288344" y="2106663"/>
            <a:chExt cx="7704856" cy="5111377"/>
          </a:xfrm>
        </p:grpSpPr>
        <p:sp>
          <p:nvSpPr>
            <p:cNvPr id="6" name="모서리가 둥근 직사각형 5"/>
            <p:cNvSpPr/>
            <p:nvPr/>
          </p:nvSpPr>
          <p:spPr bwMode="auto">
            <a:xfrm>
              <a:off x="18816736" y="3120544"/>
              <a:ext cx="4176464" cy="409749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0" cap="flat" cmpd="sng" algn="ctr">
              <a:solidFill>
                <a:srgbClr val="000000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ko-KR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  <a:sym typeface="Helvetica Light" charset="0"/>
              </a:endParaRPr>
            </a:p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ko-KR" dirty="0"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</a:endParaRPr>
            </a:p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ko-KR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  <a:sym typeface="Helvetica Light" charset="0"/>
              </a:endParaRPr>
            </a:p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ko-KR" dirty="0"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</a:endParaRPr>
            </a:p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8" name="직사각형 7"/>
            <p:cNvSpPr/>
            <p:nvPr/>
          </p:nvSpPr>
          <p:spPr bwMode="auto">
            <a:xfrm>
              <a:off x="19320792" y="3617640"/>
              <a:ext cx="3168352" cy="1368152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5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onsolas" panose="020B0609020204030204" pitchFamily="49" charset="0"/>
                  <a:ea typeface="KoPub돋움체 Medium" panose="02020603020101020101" pitchFamily="18" charset="-127"/>
                  <a:cs typeface="Consolas" panose="020B0609020204030204" pitchFamily="49" charset="0"/>
                  <a:sym typeface="Helvetica Light" charset="0"/>
                </a:rPr>
                <a:t>State</a:t>
              </a:r>
              <a:endParaRPr kumimoji="0" lang="ko-KR" altLang="en-US" sz="5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9" name="직사각형 8"/>
            <p:cNvSpPr/>
            <p:nvPr/>
          </p:nvSpPr>
          <p:spPr bwMode="auto">
            <a:xfrm>
              <a:off x="19320792" y="5345832"/>
              <a:ext cx="3168352" cy="1368152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 fontScale="92500"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5000" b="0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Consolas" panose="020B0609020204030204" pitchFamily="49" charset="0"/>
                  <a:ea typeface="KoPub돋움체 Medium" panose="02020603020101020101" pitchFamily="18" charset="-127"/>
                  <a:cs typeface="Consolas" panose="020B0609020204030204" pitchFamily="49" charset="0"/>
                  <a:sym typeface="Helvetica Light" charset="0"/>
                </a:rPr>
                <a:t>Behaviour</a:t>
              </a:r>
              <a:endParaRPr kumimoji="0" lang="ko-KR" altLang="en-US" sz="5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10" name="직사각형 9"/>
            <p:cNvSpPr/>
            <p:nvPr/>
          </p:nvSpPr>
          <p:spPr bwMode="auto">
            <a:xfrm>
              <a:off x="15288344" y="4553744"/>
              <a:ext cx="3483278" cy="11521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ysDash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18024648" y="4732536"/>
              <a:ext cx="1008112" cy="794544"/>
            </a:xfrm>
            <a:prstGeom prst="roundRect">
              <a:avLst/>
            </a:prstGeom>
            <a:solidFill>
              <a:schemeClr val="tx2"/>
            </a:solidFill>
            <a:ln w="25400" cap="flat" cmpd="sng" algn="ctr">
              <a:solidFill>
                <a:srgbClr val="000000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4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onsolas" panose="020B0609020204030204" pitchFamily="49" charset="0"/>
                  <a:ea typeface="KoPub돋움체 Medium" panose="02020603020101020101" pitchFamily="18" charset="-127"/>
                  <a:cs typeface="Consolas" panose="020B0609020204030204" pitchFamily="49" charset="0"/>
                  <a:sym typeface="Helvetica Light" charset="0"/>
                </a:rPr>
                <a:t>M1</a:t>
              </a:r>
              <a:endParaRPr kumimoji="0" lang="ko-KR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12" name="모서리가 둥근 직사각형 11"/>
            <p:cNvSpPr/>
            <p:nvPr/>
          </p:nvSpPr>
          <p:spPr bwMode="auto">
            <a:xfrm>
              <a:off x="16800512" y="4732536"/>
              <a:ext cx="1008112" cy="794544"/>
            </a:xfrm>
            <a:prstGeom prst="roundRect">
              <a:avLst/>
            </a:prstGeom>
            <a:solidFill>
              <a:schemeClr val="tx2"/>
            </a:solidFill>
            <a:ln w="25400" cap="flat" cmpd="sng" algn="ctr">
              <a:solidFill>
                <a:srgbClr val="000000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4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onsolas" panose="020B0609020204030204" pitchFamily="49" charset="0"/>
                  <a:ea typeface="KoPub돋움체 Medium" panose="02020603020101020101" pitchFamily="18" charset="-127"/>
                  <a:cs typeface="Consolas" panose="020B0609020204030204" pitchFamily="49" charset="0"/>
                  <a:sym typeface="Helvetica Light" charset="0"/>
                </a:rPr>
                <a:t>M2</a:t>
              </a:r>
              <a:endParaRPr kumimoji="0" lang="ko-KR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13" name="모서리가 둥근 직사각형 12"/>
            <p:cNvSpPr/>
            <p:nvPr/>
          </p:nvSpPr>
          <p:spPr bwMode="auto">
            <a:xfrm>
              <a:off x="15576376" y="4732536"/>
              <a:ext cx="1008112" cy="794544"/>
            </a:xfrm>
            <a:prstGeom prst="roundRect">
              <a:avLst/>
            </a:prstGeom>
            <a:solidFill>
              <a:schemeClr val="tx2"/>
            </a:solidFill>
            <a:ln w="25400" cap="flat" cmpd="sng" algn="ctr">
              <a:solidFill>
                <a:srgbClr val="000000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4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onsolas" panose="020B0609020204030204" pitchFamily="49" charset="0"/>
                  <a:ea typeface="KoPub돋움체 Medium" panose="02020603020101020101" pitchFamily="18" charset="-127"/>
                  <a:cs typeface="Consolas" panose="020B0609020204030204" pitchFamily="49" charset="0"/>
                  <a:sym typeface="Helvetica Light" charset="0"/>
                </a:rPr>
                <a:t>M3</a:t>
              </a:r>
              <a:endParaRPr kumimoji="0" lang="ko-KR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889658" y="2106663"/>
              <a:ext cx="2030620" cy="1015663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algn="ctr"/>
              <a:r>
                <a:rPr lang="en-US" altLang="ko-KR" sz="6000" dirty="0">
                  <a:solidFill>
                    <a:srgbClr val="0070C0"/>
                  </a:solidFill>
                  <a:latin typeface="Consolas" panose="020B0609020204030204" pitchFamily="49" charset="0"/>
                  <a:ea typeface="KoPub돋움체 Medium" panose="02020603020101020101" pitchFamily="18" charset="-127"/>
                  <a:cs typeface="Consolas" panose="020B0609020204030204" pitchFamily="49" charset="0"/>
                </a:rPr>
                <a:t>Actor</a:t>
              </a:r>
              <a:endParaRPr lang="ko-KR" altLang="en-US" sz="6000" dirty="0">
                <a:solidFill>
                  <a:srgbClr val="0070C0"/>
                </a:solidFill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</a:endParaRPr>
            </a:p>
          </p:txBody>
        </p:sp>
      </p:grpSp>
      <p:sp>
        <p:nvSpPr>
          <p:cNvPr id="15" name="타원 14"/>
          <p:cNvSpPr/>
          <p:nvPr/>
        </p:nvSpPr>
        <p:spPr bwMode="auto">
          <a:xfrm>
            <a:off x="20620534" y="8591382"/>
            <a:ext cx="644473" cy="648072"/>
          </a:xfrm>
          <a:prstGeom prst="ellipse">
            <a:avLst/>
          </a:prstGeom>
          <a:solidFill>
            <a:srgbClr val="00B0F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cxnSp>
        <p:nvCxnSpPr>
          <p:cNvPr id="16" name="꺾인 연결선 15"/>
          <p:cNvCxnSpPr>
            <a:stCxn id="15" idx="2"/>
            <a:endCxn id="10" idx="1"/>
          </p:cNvCxnSpPr>
          <p:nvPr/>
        </p:nvCxnSpPr>
        <p:spPr bwMode="auto">
          <a:xfrm rot="10800000">
            <a:off x="15288344" y="4204084"/>
            <a:ext cx="5332190" cy="4711334"/>
          </a:xfrm>
          <a:prstGeom prst="bentConnector3">
            <a:avLst>
              <a:gd name="adj1" fmla="val 107313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17" name="TextBox 16"/>
          <p:cNvSpPr txBox="1"/>
          <p:nvPr/>
        </p:nvSpPr>
        <p:spPr>
          <a:xfrm>
            <a:off x="19342477" y="7553942"/>
            <a:ext cx="3222293" cy="1015663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altLang="ko-KR" sz="6000" dirty="0" err="1">
                <a:solidFill>
                  <a:srgbClr val="0070C0"/>
                </a:solidFill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</a:rPr>
              <a:t>ActorRef</a:t>
            </a:r>
            <a:endParaRPr lang="ko-KR" altLang="en-US" sz="6000" dirty="0">
              <a:solidFill>
                <a:srgbClr val="0070C0"/>
              </a:solidFill>
              <a:latin typeface="Consolas" panose="020B0609020204030204" pitchFamily="49" charset="0"/>
              <a:ea typeface="KoPub돋움체 Medium" panose="02020603020101020101" pitchFamily="18" charset="-127"/>
              <a:cs typeface="Consolas" panose="020B0609020204030204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24248" y="665312"/>
            <a:ext cx="2143536" cy="8617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normAutofit/>
          </a:bodyPr>
          <a:lstStyle/>
          <a:p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</a:rPr>
              <a:t>NodeA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  <a:ea typeface="KoPub돋움체 Medium" panose="02020603020101020101" pitchFamily="18" charset="-127"/>
              <a:cs typeface="Consolas" panose="020B0609020204030204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424248" y="12106526"/>
            <a:ext cx="2143536" cy="8617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normAutofit/>
          </a:bodyPr>
          <a:lstStyle/>
          <a:p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</a:rPr>
              <a:t>NodeB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  <a:ea typeface="KoPub돋움체 Medium" panose="02020603020101020101" pitchFamily="18" charset="-127"/>
              <a:cs typeface="Consolas" panose="020B0609020204030204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752106" y="9467439"/>
            <a:ext cx="43813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5400" dirty="0" err="1" smtClean="0">
                <a:latin typeface="Consolas" panose="020B0609020204030204" pitchFamily="49" charset="0"/>
              </a:rPr>
              <a:t>NodeA:Actor</a:t>
            </a:r>
            <a:endParaRPr lang="ko-KR" altLang="en-US" sz="5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1638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3" grpId="0" animBg="1"/>
      <p:bldP spid="20" grpId="0" animBg="1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215315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원격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18792" y="3041576"/>
            <a:ext cx="21746416" cy="9720000"/>
          </a:xfrm>
          <a:prstGeom prst="rect">
            <a:avLst/>
          </a:prstGeom>
          <a:noFill/>
          <a:ln w="38100">
            <a:solidFill>
              <a:schemeClr val="bg2"/>
            </a:solidFill>
            <a:prstDash val="solid"/>
          </a:ln>
        </p:spPr>
        <p:txBody>
          <a:bodyPr wrap="none" lIns="108000" tIns="108000" rIns="108000" bIns="108000" rtlCol="0" anchor="t">
            <a:noAutofit/>
          </a:bodyPr>
          <a:lstStyle/>
          <a:p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ko-KR" altLang="en-US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서버</a:t>
            </a:r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altLang="ko-KR" sz="4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system =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ActorSystem.Create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altLang="ko-KR" sz="4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altLang="ko-KR" sz="44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MyServer</a:t>
            </a:r>
            <a:r>
              <a:rPr lang="en-US" altLang="ko-KR" sz="4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config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)) 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system.ActorOf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HelloActor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altLang="ko-KR" sz="4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"greeter"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ko-KR" altLang="en-US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ko-KR" altLang="en-US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클라이언트</a:t>
            </a:r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altLang="ko-KR" sz="4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system =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ActorSystem.Create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altLang="ko-KR" sz="4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altLang="ko-KR" sz="44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MyClient</a:t>
            </a:r>
            <a:r>
              <a:rPr lang="en-US" altLang="ko-KR" sz="4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config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)) 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IActorRef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greeter =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system.ActorSelection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altLang="ko-KR" sz="4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altLang="ko-KR" sz="44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akka.tcp</a:t>
            </a:r>
            <a:r>
              <a:rPr lang="en-US" altLang="ko-KR" sz="4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://MyServer@localhost:8080/user/greeter"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greeter.Tell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Hello(</a:t>
            </a:r>
            <a:r>
              <a:rPr lang="en-US" altLang="ko-KR" sz="4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"World"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직사각형 3"/>
          <p:cNvSpPr/>
          <p:nvPr/>
        </p:nvSpPr>
        <p:spPr bwMode="auto">
          <a:xfrm>
            <a:off x="1966864" y="8514184"/>
            <a:ext cx="16489832" cy="2088232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4411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412164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클러스터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18792" y="3041576"/>
            <a:ext cx="21962440" cy="9793088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altLang="ko-KR" sz="6600" dirty="0">
                <a:solidFill>
                  <a:schemeClr val="accent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Remote </a:t>
            </a:r>
            <a:r>
              <a:rPr lang="ko-KR" altLang="en-US" sz="6600" dirty="0">
                <a:solidFill>
                  <a:schemeClr val="accent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를 확장해 클러스터 구현</a:t>
            </a:r>
            <a:endParaRPr lang="en-US" altLang="ko-KR" sz="6600" dirty="0">
              <a:solidFill>
                <a:schemeClr val="accent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endParaRPr lang="ko-KR" altLang="en-US" sz="6600" dirty="0">
              <a:solidFill>
                <a:schemeClr val="accent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r>
              <a:rPr lang="ko-KR" altLang="en-US" sz="6600" dirty="0" err="1">
                <a:solidFill>
                  <a:schemeClr val="accent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멤버쉽</a:t>
            </a:r>
            <a:r>
              <a:rPr lang="ko-KR" altLang="en-US" sz="6600" dirty="0">
                <a:solidFill>
                  <a:schemeClr val="accent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관리</a:t>
            </a: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Gossip 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프로토콜 사용 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(SPOF/B 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없음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)</a:t>
            </a:r>
          </a:p>
          <a:p>
            <a:pPr marL="857250" indent="-857250">
              <a:buFontTx/>
              <a:buChar char="-"/>
            </a:pPr>
            <a:r>
              <a:rPr lang="ko-KR" altLang="en-US" sz="6000" dirty="0" err="1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노드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en-US" altLang="ko-KR" sz="600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Role 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지정</a:t>
            </a:r>
            <a:endParaRPr lang="en-US" altLang="ko-KR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857250" indent="-857250">
              <a:buFontTx/>
              <a:buChar char="-"/>
            </a:pPr>
            <a:endParaRPr lang="ko-KR" altLang="en-US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r>
              <a:rPr lang="ko-KR" altLang="en-US" sz="6600" dirty="0">
                <a:solidFill>
                  <a:schemeClr val="accent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클러스터 유틸리티 제공</a:t>
            </a: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Singleton, </a:t>
            </a:r>
            <a:r>
              <a:rPr lang="en-US" altLang="ko-KR" sz="6000" dirty="0" err="1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Sharding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분산 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Pub/Sub 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등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15609354" y="1335131"/>
            <a:ext cx="2880320" cy="2649819"/>
            <a:chOff x="16728504" y="3049012"/>
            <a:chExt cx="2880320" cy="2649819"/>
          </a:xfrm>
        </p:grpSpPr>
        <p:sp>
          <p:nvSpPr>
            <p:cNvPr id="4" name="직사각형 3"/>
            <p:cNvSpPr/>
            <p:nvPr/>
          </p:nvSpPr>
          <p:spPr bwMode="auto">
            <a:xfrm>
              <a:off x="16728504" y="3063099"/>
              <a:ext cx="2880320" cy="2635732"/>
            </a:xfrm>
            <a:prstGeom prst="rect">
              <a:avLst/>
            </a:prstGeom>
            <a:noFill/>
            <a:ln w="635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737930" y="3049012"/>
              <a:ext cx="2143536" cy="86177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normAutofit/>
            </a:bodyPr>
            <a:lstStyle/>
            <a:p>
              <a:r>
                <a:rPr lang="en-US" altLang="ko-KR" dirty="0" err="1">
                  <a:solidFill>
                    <a:schemeClr val="bg1"/>
                  </a:solidFill>
                  <a:latin typeface="Consolas" panose="020B0609020204030204" pitchFamily="49" charset="0"/>
                  <a:ea typeface="KoPub돋움체 Medium" panose="02020603020101020101" pitchFamily="18" charset="-127"/>
                  <a:cs typeface="Consolas" panose="020B0609020204030204" pitchFamily="49" charset="0"/>
                </a:rPr>
                <a:t>NodeA</a:t>
              </a:r>
              <a:endParaRPr lang="ko-KR" altLang="en-US" dirty="0">
                <a:solidFill>
                  <a:schemeClr val="bg1"/>
                </a:solidFill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20420438" y="2681366"/>
            <a:ext cx="2880320" cy="2635732"/>
            <a:chOff x="16728504" y="3063099"/>
            <a:chExt cx="2880320" cy="2635732"/>
          </a:xfrm>
        </p:grpSpPr>
        <p:sp>
          <p:nvSpPr>
            <p:cNvPr id="18" name="직사각형 17"/>
            <p:cNvSpPr/>
            <p:nvPr/>
          </p:nvSpPr>
          <p:spPr bwMode="auto">
            <a:xfrm>
              <a:off x="16728504" y="3063099"/>
              <a:ext cx="2880320" cy="2635732"/>
            </a:xfrm>
            <a:prstGeom prst="rect">
              <a:avLst/>
            </a:prstGeom>
            <a:noFill/>
            <a:ln w="635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728504" y="3081760"/>
              <a:ext cx="2143536" cy="86177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normAutofit/>
            </a:bodyPr>
            <a:lstStyle/>
            <a:p>
              <a:r>
                <a:rPr lang="en-US" altLang="ko-KR" dirty="0" err="1">
                  <a:solidFill>
                    <a:schemeClr val="bg1"/>
                  </a:solidFill>
                  <a:latin typeface="Consolas" panose="020B0609020204030204" pitchFamily="49" charset="0"/>
                  <a:ea typeface="KoPub돋움체 Medium" panose="02020603020101020101" pitchFamily="18" charset="-127"/>
                  <a:cs typeface="Consolas" panose="020B0609020204030204" pitchFamily="49" charset="0"/>
                </a:rPr>
                <a:t>NodeB</a:t>
              </a:r>
              <a:endParaRPr lang="ko-KR" altLang="en-US" dirty="0">
                <a:solidFill>
                  <a:schemeClr val="bg1"/>
                </a:solidFill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17540118" y="7203640"/>
            <a:ext cx="2880320" cy="2635732"/>
            <a:chOff x="17227310" y="3632203"/>
            <a:chExt cx="2880320" cy="2635732"/>
          </a:xfrm>
        </p:grpSpPr>
        <p:sp>
          <p:nvSpPr>
            <p:cNvPr id="21" name="직사각형 20"/>
            <p:cNvSpPr/>
            <p:nvPr/>
          </p:nvSpPr>
          <p:spPr bwMode="auto">
            <a:xfrm>
              <a:off x="17227310" y="3632203"/>
              <a:ext cx="2880320" cy="2635732"/>
            </a:xfrm>
            <a:prstGeom prst="rect">
              <a:avLst/>
            </a:prstGeom>
            <a:noFill/>
            <a:ln w="635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251774" y="3646603"/>
              <a:ext cx="2143536" cy="86177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normAutofit/>
            </a:bodyPr>
            <a:lstStyle/>
            <a:p>
              <a:r>
                <a:rPr lang="en-US" altLang="ko-KR" dirty="0" err="1">
                  <a:solidFill>
                    <a:schemeClr val="bg1"/>
                  </a:solidFill>
                  <a:latin typeface="Consolas" panose="020B0609020204030204" pitchFamily="49" charset="0"/>
                  <a:ea typeface="KoPub돋움체 Medium" panose="02020603020101020101" pitchFamily="18" charset="-127"/>
                  <a:cs typeface="Consolas" panose="020B0609020204030204" pitchFamily="49" charset="0"/>
                </a:rPr>
                <a:t>NodeC</a:t>
              </a:r>
              <a:endParaRPr lang="ko-KR" altLang="en-US" dirty="0">
                <a:solidFill>
                  <a:schemeClr val="bg1"/>
                </a:solidFill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</a:endParaRPr>
            </a:p>
          </p:txBody>
        </p:sp>
      </p:grpSp>
      <p:cxnSp>
        <p:nvCxnSpPr>
          <p:cNvPr id="26" name="구부러진 연결선 25"/>
          <p:cNvCxnSpPr>
            <a:stCxn id="4" idx="3"/>
            <a:endCxn id="18" idx="1"/>
          </p:cNvCxnSpPr>
          <p:nvPr/>
        </p:nvCxnSpPr>
        <p:spPr bwMode="auto">
          <a:xfrm>
            <a:off x="18489674" y="2667084"/>
            <a:ext cx="1930764" cy="1332148"/>
          </a:xfrm>
          <a:prstGeom prst="curvedConnector3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triangle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29" name="구부러진 연결선 28"/>
          <p:cNvCxnSpPr>
            <a:stCxn id="4" idx="2"/>
            <a:endCxn id="21" idx="0"/>
          </p:cNvCxnSpPr>
          <p:nvPr/>
        </p:nvCxnSpPr>
        <p:spPr bwMode="auto">
          <a:xfrm rot="16200000" flipH="1">
            <a:off x="16405551" y="4628913"/>
            <a:ext cx="3218690" cy="1930764"/>
          </a:xfrm>
          <a:prstGeom prst="curved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triangle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33" name="구부러진 연결선 32"/>
          <p:cNvCxnSpPr>
            <a:stCxn id="18" idx="2"/>
            <a:endCxn id="21" idx="3"/>
          </p:cNvCxnSpPr>
          <p:nvPr/>
        </p:nvCxnSpPr>
        <p:spPr bwMode="auto">
          <a:xfrm rot="5400000">
            <a:off x="19538314" y="6199222"/>
            <a:ext cx="3204408" cy="1440160"/>
          </a:xfrm>
          <a:prstGeom prst="curvedConnector2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triangle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567544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412164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클러스터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18792" y="3041576"/>
            <a:ext cx="21746416" cy="9720000"/>
          </a:xfrm>
          <a:prstGeom prst="rect">
            <a:avLst/>
          </a:prstGeom>
          <a:noFill/>
          <a:ln w="38100">
            <a:solidFill>
              <a:schemeClr val="bg2"/>
            </a:solidFill>
            <a:prstDash val="solid"/>
          </a:ln>
        </p:spPr>
        <p:txBody>
          <a:bodyPr wrap="none" lIns="108000" tIns="108000" rIns="108000" bIns="108000" rtlCol="0" anchor="t">
            <a:noAutofit/>
          </a:bodyPr>
          <a:lstStyle/>
          <a:p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SimpleCluster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UntypedActor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Cluster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Cluster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Cluster.Get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(System);</a:t>
            </a:r>
          </a:p>
          <a:p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override</a:t>
            </a:r>
            <a:r>
              <a:rPr lang="en-US" altLang="ko-KR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OnReceive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message) 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up = message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as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ClusterEvent.MemberUp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(up !=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ko-KR" altLang="en-US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Print(</a:t>
            </a:r>
            <a:r>
              <a:rPr lang="en-US" altLang="ko-KR" sz="4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"Up: {0}"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up.Member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ko-KR" altLang="en-US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ko-KR" altLang="en-US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altLang="ko-KR" sz="4400" dirty="0"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17540118" y="7203640"/>
            <a:ext cx="2880320" cy="2635732"/>
            <a:chOff x="17227310" y="3632203"/>
            <a:chExt cx="2880320" cy="2635732"/>
          </a:xfrm>
          <a:solidFill>
            <a:schemeClr val="bg1"/>
          </a:solidFill>
        </p:grpSpPr>
        <p:sp>
          <p:nvSpPr>
            <p:cNvPr id="21" name="직사각형 20"/>
            <p:cNvSpPr/>
            <p:nvPr/>
          </p:nvSpPr>
          <p:spPr bwMode="auto">
            <a:xfrm>
              <a:off x="17227310" y="3632203"/>
              <a:ext cx="2880320" cy="2635732"/>
            </a:xfrm>
            <a:prstGeom prst="rect">
              <a:avLst/>
            </a:prstGeom>
            <a:grpFill/>
            <a:ln w="635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242708" y="3646603"/>
              <a:ext cx="2143536" cy="86177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normAutofit/>
            </a:bodyPr>
            <a:lstStyle/>
            <a:p>
              <a:r>
                <a:rPr lang="en-US" altLang="ko-KR" dirty="0" err="1">
                  <a:solidFill>
                    <a:schemeClr val="bg1"/>
                  </a:solidFill>
                  <a:latin typeface="Consolas" panose="020B0609020204030204" pitchFamily="49" charset="0"/>
                  <a:ea typeface="KoPub돋움체 Medium" panose="02020603020101020101" pitchFamily="18" charset="-127"/>
                  <a:cs typeface="Consolas" panose="020B0609020204030204" pitchFamily="49" charset="0"/>
                </a:rPr>
                <a:t>NodeC</a:t>
              </a:r>
              <a:endParaRPr lang="ko-KR" altLang="en-US" dirty="0">
                <a:solidFill>
                  <a:schemeClr val="bg1"/>
                </a:solidFill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</a:endParaRPr>
            </a:p>
          </p:txBody>
        </p:sp>
      </p:grpSp>
      <p:cxnSp>
        <p:nvCxnSpPr>
          <p:cNvPr id="23" name="구부러진 연결선 22"/>
          <p:cNvCxnSpPr>
            <a:stCxn id="18" idx="2"/>
            <a:endCxn id="21" idx="3"/>
          </p:cNvCxnSpPr>
          <p:nvPr/>
        </p:nvCxnSpPr>
        <p:spPr bwMode="auto">
          <a:xfrm rot="5400000">
            <a:off x="19538314" y="6199222"/>
            <a:ext cx="3204408" cy="1440160"/>
          </a:xfrm>
          <a:prstGeom prst="curvedConnector2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triangle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grpSp>
        <p:nvGrpSpPr>
          <p:cNvPr id="2" name="그룹 1"/>
          <p:cNvGrpSpPr/>
          <p:nvPr/>
        </p:nvGrpSpPr>
        <p:grpSpPr>
          <a:xfrm>
            <a:off x="20420438" y="2681366"/>
            <a:ext cx="2880320" cy="2635732"/>
            <a:chOff x="20420438" y="2681366"/>
            <a:chExt cx="2880320" cy="2635732"/>
          </a:xfrm>
        </p:grpSpPr>
        <p:sp>
          <p:nvSpPr>
            <p:cNvPr id="18" name="직사각형 17"/>
            <p:cNvSpPr/>
            <p:nvPr/>
          </p:nvSpPr>
          <p:spPr bwMode="auto">
            <a:xfrm>
              <a:off x="20420438" y="2681366"/>
              <a:ext cx="2880320" cy="2635732"/>
            </a:xfrm>
            <a:prstGeom prst="rect">
              <a:avLst/>
            </a:prstGeom>
            <a:solidFill>
              <a:schemeClr val="bg1"/>
            </a:solidFill>
            <a:ln w="635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420438" y="2700027"/>
              <a:ext cx="2143536" cy="86177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normAutofit/>
            </a:bodyPr>
            <a:lstStyle/>
            <a:p>
              <a:r>
                <a:rPr lang="en-US" altLang="ko-KR" dirty="0" err="1">
                  <a:solidFill>
                    <a:schemeClr val="bg1"/>
                  </a:solidFill>
                  <a:latin typeface="Consolas" panose="020B0609020204030204" pitchFamily="49" charset="0"/>
                  <a:ea typeface="KoPub돋움체 Medium" panose="02020603020101020101" pitchFamily="18" charset="-127"/>
                  <a:cs typeface="Consolas" panose="020B0609020204030204" pitchFamily="49" charset="0"/>
                </a:rPr>
                <a:t>NodeB</a:t>
              </a:r>
              <a:endParaRPr lang="ko-KR" altLang="en-US" dirty="0">
                <a:solidFill>
                  <a:schemeClr val="bg1"/>
                </a:solidFill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0904968" y="4052010"/>
            <a:ext cx="836218" cy="861774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norm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</a:rPr>
              <a:t>A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  <a:ea typeface="KoPub돋움체 Medium" panose="02020603020101020101" pitchFamily="18" charset="-127"/>
              <a:cs typeface="Consolas" panose="020B0609020204030204" pitchFamily="49" charset="0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5609354" y="1335131"/>
            <a:ext cx="2880320" cy="2649819"/>
            <a:chOff x="15609354" y="1335131"/>
            <a:chExt cx="2880320" cy="2649819"/>
          </a:xfrm>
        </p:grpSpPr>
        <p:sp>
          <p:nvSpPr>
            <p:cNvPr id="34" name="직사각형 33"/>
            <p:cNvSpPr/>
            <p:nvPr/>
          </p:nvSpPr>
          <p:spPr bwMode="auto">
            <a:xfrm>
              <a:off x="15609354" y="1349218"/>
              <a:ext cx="2880320" cy="2635732"/>
            </a:xfrm>
            <a:prstGeom prst="rect">
              <a:avLst/>
            </a:prstGeom>
            <a:solidFill>
              <a:srgbClr val="FFFFFF"/>
            </a:solidFill>
            <a:ln w="635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5618780" y="1335131"/>
              <a:ext cx="2143536" cy="86177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normAutofit/>
            </a:bodyPr>
            <a:lstStyle/>
            <a:p>
              <a:r>
                <a:rPr lang="en-US" altLang="ko-KR" dirty="0" err="1">
                  <a:solidFill>
                    <a:schemeClr val="bg1"/>
                  </a:solidFill>
                  <a:latin typeface="Consolas" panose="020B0609020204030204" pitchFamily="49" charset="0"/>
                  <a:ea typeface="KoPub돋움체 Medium" panose="02020603020101020101" pitchFamily="18" charset="-127"/>
                  <a:cs typeface="Consolas" panose="020B0609020204030204" pitchFamily="49" charset="0"/>
                </a:rPr>
                <a:t>NodeA</a:t>
              </a:r>
              <a:endParaRPr lang="ko-KR" altLang="en-US" dirty="0">
                <a:solidFill>
                  <a:schemeClr val="bg1"/>
                </a:solidFill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6080432" y="2683858"/>
            <a:ext cx="836218" cy="861774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norm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</a:rPr>
              <a:t>B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  <a:ea typeface="KoPub돋움체 Medium" panose="02020603020101020101" pitchFamily="18" charset="-127"/>
              <a:cs typeface="Consolas" panose="020B0609020204030204" pitchFamily="49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012966" y="4052010"/>
            <a:ext cx="836218" cy="861774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norm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</a:rPr>
              <a:t>C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  <a:ea typeface="KoPub돋움체 Medium" panose="02020603020101020101" pitchFamily="18" charset="-127"/>
              <a:cs typeface="Consolas" panose="020B0609020204030204" pitchFamily="49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188430" y="2700027"/>
            <a:ext cx="836218" cy="861774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norm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</a:rPr>
              <a:t>C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  <a:ea typeface="KoPub돋움체 Medium" panose="02020603020101020101" pitchFamily="18" charset="-127"/>
              <a:cs typeface="Consolas" panose="020B0609020204030204" pitchFamily="49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024648" y="8512362"/>
            <a:ext cx="836218" cy="861774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norm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</a:rPr>
              <a:t>A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  <a:ea typeface="KoPub돋움체 Medium" panose="02020603020101020101" pitchFamily="18" charset="-127"/>
              <a:cs typeface="Consolas" panose="020B0609020204030204" pitchFamily="49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132646" y="8528531"/>
            <a:ext cx="836218" cy="861774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norm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</a:rPr>
              <a:t>B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  <a:ea typeface="KoPub돋움체 Medium" panose="02020603020101020101" pitchFamily="18" charset="-127"/>
              <a:cs typeface="Consolas" panose="020B0609020204030204" pitchFamily="49" charset="0"/>
            </a:endParaRPr>
          </a:p>
        </p:txBody>
      </p:sp>
      <p:cxnSp>
        <p:nvCxnSpPr>
          <p:cNvPr id="41" name="구부러진 연결선 40"/>
          <p:cNvCxnSpPr>
            <a:stCxn id="34" idx="3"/>
          </p:cNvCxnSpPr>
          <p:nvPr/>
        </p:nvCxnSpPr>
        <p:spPr bwMode="auto">
          <a:xfrm>
            <a:off x="18489674" y="2667084"/>
            <a:ext cx="1930764" cy="1384926"/>
          </a:xfrm>
          <a:prstGeom prst="curvedConnector3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triangle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42" name="구부러진 연결선 41"/>
          <p:cNvCxnSpPr>
            <a:stCxn id="34" idx="2"/>
            <a:endCxn id="21" idx="0"/>
          </p:cNvCxnSpPr>
          <p:nvPr/>
        </p:nvCxnSpPr>
        <p:spPr bwMode="auto">
          <a:xfrm rot="16200000" flipH="1">
            <a:off x="16405551" y="4628913"/>
            <a:ext cx="3218690" cy="1930764"/>
          </a:xfrm>
          <a:prstGeom prst="curved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triangle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47" name="직사각형 46"/>
          <p:cNvSpPr/>
          <p:nvPr/>
        </p:nvSpPr>
        <p:spPr bwMode="auto">
          <a:xfrm>
            <a:off x="2470920" y="5921896"/>
            <a:ext cx="13077578" cy="2684222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5098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/>
          </p:cNvSpPr>
          <p:nvPr/>
        </p:nvSpPr>
        <p:spPr bwMode="auto">
          <a:xfrm>
            <a:off x="1417638" y="2860006"/>
            <a:ext cx="16319500" cy="1333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en-US" altLang="ko-KR" sz="8000" dirty="0">
                <a:solidFill>
                  <a:srgbClr val="FEE5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sym typeface="KoPubDotum Bold" panose="02020603020101020101" pitchFamily="18" charset="-127"/>
              </a:rPr>
              <a:t>Akka.NET </a:t>
            </a:r>
            <a:r>
              <a:rPr lang="ko-KR" altLang="en-US" sz="8000" dirty="0">
                <a:solidFill>
                  <a:srgbClr val="FEE5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sym typeface="KoPubDotum Bold" panose="02020603020101020101" pitchFamily="18" charset="-127"/>
              </a:rPr>
              <a:t>에 더해 만들 것들</a:t>
            </a:r>
            <a:endParaRPr lang="ko-KR" altLang="ko-KR" sz="1400" dirty="0">
              <a:solidFill>
                <a:srgbClr val="FEE500"/>
              </a:solidFill>
              <a:latin typeface="KoPub돋움체 Bold" panose="02020603020101020101" pitchFamily="18" charset="-127"/>
              <a:ea typeface="KoPub돋움체 Bold" panose="02020603020101020101" pitchFamily="18" charset="-127"/>
              <a:sym typeface="KoPubDotum Bold" panose="02020603020101020101" pitchFamily="18" charset="-127"/>
            </a:endParaRPr>
          </a:p>
        </p:txBody>
      </p:sp>
      <p:sp>
        <p:nvSpPr>
          <p:cNvPr id="3075" name="Rectangle 3"/>
          <p:cNvSpPr>
            <a:spLocks/>
          </p:cNvSpPr>
          <p:nvPr/>
        </p:nvSpPr>
        <p:spPr bwMode="auto">
          <a:xfrm>
            <a:off x="1417638" y="4265712"/>
            <a:ext cx="16319500" cy="84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>
            <a:spAutoFit/>
          </a:bodyPr>
          <a:lstStyle>
            <a:lvl1pPr marL="854075" indent="-854075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indent="0" eaLnBrk="1">
              <a:buSzPct val="100000"/>
            </a:pPr>
            <a:r>
              <a:rPr lang="ko-KR" altLang="en-US" sz="4800" dirty="0">
                <a:solidFill>
                  <a:srgbClr val="FEE500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sym typeface="KoPubDotum Medium" panose="02020603020101020101" pitchFamily="18" charset="-127"/>
              </a:rPr>
              <a:t>이것만으로 온라인 게임을 만들기엔 부족하지</a:t>
            </a:r>
            <a:r>
              <a:rPr lang="en-US" altLang="ko-KR" sz="4800" dirty="0">
                <a:solidFill>
                  <a:srgbClr val="FEE500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sym typeface="KoPubDotum Medium" panose="02020603020101020101" pitchFamily="18" charset="-127"/>
              </a:rPr>
              <a:t>…</a:t>
            </a:r>
            <a:endParaRPr lang="ko-KR" altLang="ko-KR" sz="4800" dirty="0">
              <a:solidFill>
                <a:srgbClr val="FEE500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  <a:sym typeface="KoPubDotum Medium" panose="02020603020101020101" pitchFamily="18" charset="-127"/>
            </a:endParaRPr>
          </a:p>
        </p:txBody>
      </p:sp>
      <p:pic>
        <p:nvPicPr>
          <p:cNvPr id="3077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2141200"/>
            <a:ext cx="309562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8202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 bwMode="auto">
          <a:xfrm>
            <a:off x="7252408" y="3689648"/>
            <a:ext cx="6264696" cy="5904656"/>
          </a:xfrm>
          <a:prstGeom prst="rect">
            <a:avLst/>
          </a:prstGeom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9628672" y="5777880"/>
            <a:ext cx="2517972" cy="22322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 smtClean="0">
                <a:solidFill>
                  <a:srgbClr val="0070C0"/>
                </a:solidFill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</a:rPr>
              <a:t>Actor</a:t>
            </a:r>
            <a:endParaRPr kumimoji="0" lang="en-US" altLang="ko-KR" sz="50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Consolas" panose="020B0609020204030204" pitchFamily="49" charset="0"/>
              <a:ea typeface="KoPub돋움체 Medium" panose="02020603020101020101" pitchFamily="18" charset="-127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52408" y="3689648"/>
            <a:ext cx="2143536" cy="8617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normAutofit/>
          </a:bodyPr>
          <a:lstStyle/>
          <a:p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</a:rPr>
              <a:t>NodeA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  <a:ea typeface="KoPub돋움체 Medium" panose="02020603020101020101" pitchFamily="18" charset="-127"/>
              <a:cs typeface="Consolas" panose="020B0609020204030204" pitchFamily="49" charset="0"/>
            </a:endParaRPr>
          </a:p>
        </p:txBody>
      </p:sp>
      <p:sp>
        <p:nvSpPr>
          <p:cNvPr id="22" name="직사각형 21"/>
          <p:cNvSpPr/>
          <p:nvPr/>
        </p:nvSpPr>
        <p:spPr bwMode="auto">
          <a:xfrm>
            <a:off x="14453208" y="3689648"/>
            <a:ext cx="4435536" cy="5904656"/>
          </a:xfrm>
          <a:prstGeom prst="rect">
            <a:avLst/>
          </a:prstGeom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453208" y="3689648"/>
            <a:ext cx="2143536" cy="8617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normAutofit/>
          </a:bodyPr>
          <a:lstStyle/>
          <a:p>
            <a:r>
              <a:rPr lang="en-US" altLang="ko-KR" dirty="0" err="1" smtClean="0">
                <a:solidFill>
                  <a:schemeClr val="bg1"/>
                </a:solidFill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</a:rPr>
              <a:t>NodeB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  <a:ea typeface="KoPub돋움체 Medium" panose="02020603020101020101" pitchFamily="18" charset="-127"/>
              <a:cs typeface="Consolas" panose="020B0609020204030204" pitchFamily="49" charset="0"/>
            </a:endParaRPr>
          </a:p>
        </p:txBody>
      </p:sp>
      <p:sp>
        <p:nvSpPr>
          <p:cNvPr id="29" name="직사각형 28"/>
          <p:cNvSpPr/>
          <p:nvPr/>
        </p:nvSpPr>
        <p:spPr bwMode="auto">
          <a:xfrm>
            <a:off x="2355864" y="5994104"/>
            <a:ext cx="3240000" cy="1800000"/>
          </a:xfrm>
          <a:prstGeom prst="rect">
            <a:avLst/>
          </a:prstGeom>
          <a:solidFill>
            <a:schemeClr val="accent1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Client</a:t>
            </a: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sym typeface="Helvetica Light" charset="0"/>
            </a:endParaRPr>
          </a:p>
        </p:txBody>
      </p:sp>
      <p:sp>
        <p:nvSpPr>
          <p:cNvPr id="30" name="직사각형 29"/>
          <p:cNvSpPr/>
          <p:nvPr/>
        </p:nvSpPr>
        <p:spPr bwMode="auto">
          <a:xfrm>
            <a:off x="9196624" y="5489848"/>
            <a:ext cx="3384376" cy="2808312"/>
          </a:xfrm>
          <a:prstGeom prst="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31" name="직사각형 30"/>
          <p:cNvSpPr/>
          <p:nvPr/>
        </p:nvSpPr>
        <p:spPr bwMode="auto">
          <a:xfrm>
            <a:off x="9196624" y="4771703"/>
            <a:ext cx="2800085" cy="718145"/>
          </a:xfrm>
          <a:prstGeom prst="rect">
            <a:avLst/>
          </a:prstGeom>
          <a:solidFill>
            <a:schemeClr val="accent2"/>
          </a:solidFill>
          <a:ln w="25400" cap="flat" cmpd="sng" algn="ctr">
            <a:solidFill>
              <a:schemeClr val="accent2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4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Interface</a:t>
            </a:r>
            <a:endParaRPr kumimoji="0" lang="ko-KR" altLang="en-US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cxnSp>
        <p:nvCxnSpPr>
          <p:cNvPr id="34" name="직선 화살표 연결선 33"/>
          <p:cNvCxnSpPr>
            <a:stCxn id="55" idx="6"/>
            <a:endCxn id="7" idx="1"/>
          </p:cNvCxnSpPr>
          <p:nvPr/>
        </p:nvCxnSpPr>
        <p:spPr bwMode="auto">
          <a:xfrm>
            <a:off x="5918100" y="6894004"/>
            <a:ext cx="3710572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762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pic>
        <p:nvPicPr>
          <p:cNvPr id="36" name="그림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744" y="6266608"/>
            <a:ext cx="1221596" cy="1254792"/>
          </a:xfrm>
          <a:prstGeom prst="rect">
            <a:avLst/>
          </a:prstGeom>
        </p:spPr>
      </p:pic>
      <p:sp>
        <p:nvSpPr>
          <p:cNvPr id="37" name="순서도: 자기 디스크 36"/>
          <p:cNvSpPr/>
          <p:nvPr/>
        </p:nvSpPr>
        <p:spPr>
          <a:xfrm>
            <a:off x="20256896" y="5911535"/>
            <a:ext cx="3024336" cy="1964937"/>
          </a:xfrm>
          <a:prstGeom prst="flowChartMagneticDisk">
            <a:avLst/>
          </a:prstGeom>
          <a:solidFill>
            <a:srgbClr val="7030A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Consolas" panose="020B0609020204030204" pitchFamily="49" charset="0"/>
                <a:ea typeface="서울남산체 M" panose="02020603020101020101" pitchFamily="18" charset="-127"/>
              </a:rPr>
              <a:t>DB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  <a:ea typeface="서울남산체 M" panose="02020603020101020101" pitchFamily="18" charset="-127"/>
            </a:endParaRPr>
          </a:p>
        </p:txBody>
      </p:sp>
      <p:cxnSp>
        <p:nvCxnSpPr>
          <p:cNvPr id="39" name="꺾인 연결선 38"/>
          <p:cNvCxnSpPr>
            <a:stCxn id="7" idx="2"/>
            <a:endCxn id="37" idx="3"/>
          </p:cNvCxnSpPr>
          <p:nvPr/>
        </p:nvCxnSpPr>
        <p:spPr bwMode="auto">
          <a:xfrm rot="5400000" flipH="1" flipV="1">
            <a:off x="16261533" y="2502597"/>
            <a:ext cx="133656" cy="10881406"/>
          </a:xfrm>
          <a:prstGeom prst="bentConnector3">
            <a:avLst>
              <a:gd name="adj1" fmla="val -2557198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762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42" name="꺾인 연결선 41"/>
          <p:cNvCxnSpPr>
            <a:stCxn id="7" idx="2"/>
            <a:endCxn id="29" idx="2"/>
          </p:cNvCxnSpPr>
          <p:nvPr/>
        </p:nvCxnSpPr>
        <p:spPr bwMode="auto">
          <a:xfrm rot="5400000" flipH="1">
            <a:off x="7323749" y="4446219"/>
            <a:ext cx="216024" cy="6911794"/>
          </a:xfrm>
          <a:prstGeom prst="bentConnector3">
            <a:avLst>
              <a:gd name="adj1" fmla="val -1582162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762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45" name="꺾인 연결선 44"/>
          <p:cNvCxnSpPr>
            <a:stCxn id="7" idx="0"/>
            <a:endCxn id="47" idx="0"/>
          </p:cNvCxnSpPr>
          <p:nvPr/>
        </p:nvCxnSpPr>
        <p:spPr bwMode="auto">
          <a:xfrm rot="16200000" flipH="1">
            <a:off x="13556202" y="3109336"/>
            <a:ext cx="514416" cy="5851504"/>
          </a:xfrm>
          <a:prstGeom prst="bentConnector3">
            <a:avLst>
              <a:gd name="adj1" fmla="val -686091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762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47" name="TextBox 46"/>
          <p:cNvSpPr txBox="1"/>
          <p:nvPr/>
        </p:nvSpPr>
        <p:spPr>
          <a:xfrm>
            <a:off x="16432828" y="6292296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smtClean="0"/>
              <a:t>?</a:t>
            </a:r>
            <a:endParaRPr lang="ko-KR" altLang="en-US" sz="6000" dirty="0"/>
          </a:p>
        </p:txBody>
      </p:sp>
      <p:sp>
        <p:nvSpPr>
          <p:cNvPr id="52" name="TextBox 51"/>
          <p:cNvSpPr txBox="1"/>
          <p:nvPr/>
        </p:nvSpPr>
        <p:spPr>
          <a:xfrm>
            <a:off x="9196624" y="11623210"/>
            <a:ext cx="37112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>
                <a:latin typeface="Consolas" panose="020B0609020204030204" pitchFamily="49" charset="0"/>
              </a:rPr>
              <a:t>State Sync</a:t>
            </a:r>
            <a:endParaRPr lang="ko-KR" altLang="en-US" dirty="0">
              <a:latin typeface="Consolas" panose="020B0609020204030204" pitchFamily="49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789473" y="1165349"/>
            <a:ext cx="617989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>
                <a:latin typeface="Consolas" panose="020B0609020204030204" pitchFamily="49" charset="0"/>
              </a:rPr>
              <a:t>Discovery / Table</a:t>
            </a:r>
            <a:endParaRPr lang="ko-KR" altLang="en-US" dirty="0">
              <a:latin typeface="Consolas" panose="020B0609020204030204" pitchFamily="49" charset="0"/>
            </a:endParaRPr>
          </a:p>
        </p:txBody>
      </p:sp>
      <p:sp>
        <p:nvSpPr>
          <p:cNvPr id="55" name="타원 54"/>
          <p:cNvSpPr/>
          <p:nvPr/>
        </p:nvSpPr>
        <p:spPr bwMode="auto">
          <a:xfrm>
            <a:off x="5273627" y="6569968"/>
            <a:ext cx="644473" cy="648072"/>
          </a:xfrm>
          <a:prstGeom prst="ellipse">
            <a:avLst/>
          </a:prstGeom>
          <a:solidFill>
            <a:srgbClr val="00B0F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45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7" grpId="0" animBg="1"/>
      <p:bldP spid="47" grpId="0"/>
      <p:bldP spid="52" grpId="0"/>
      <p:bldP spid="53" grpId="0"/>
      <p:bldP spid="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1024511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과거 프로젝트의 서버</a:t>
            </a:r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?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751" y="4897563"/>
            <a:ext cx="6840000" cy="484075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336" y="4891667"/>
            <a:ext cx="6840000" cy="484665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4686" y="4891666"/>
            <a:ext cx="6840000" cy="48466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36336" y="3761656"/>
            <a:ext cx="48782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카트라이더 </a:t>
            </a:r>
            <a:r>
              <a:rPr lang="en-US" altLang="ko-KR" sz="4000" dirty="0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(2004)</a:t>
            </a:r>
            <a:endParaRPr lang="ko-KR" altLang="en-US" sz="5400" dirty="0"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51640" y="3761656"/>
            <a:ext cx="50257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err="1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에버플래닛</a:t>
            </a:r>
            <a:r>
              <a:rPr lang="ko-KR" altLang="en-US" sz="5400" dirty="0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</a:t>
            </a:r>
            <a:r>
              <a:rPr lang="en-US" altLang="ko-KR" sz="4000" dirty="0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(2010)</a:t>
            </a:r>
            <a:endParaRPr lang="ko-KR" altLang="en-US" sz="5400" dirty="0"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368464" y="3761656"/>
            <a:ext cx="42739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 err="1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돌격전차</a:t>
            </a:r>
            <a:r>
              <a:rPr lang="ko-KR" altLang="en-US" sz="5400" dirty="0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</a:t>
            </a:r>
            <a:r>
              <a:rPr lang="en-US" altLang="ko-KR" sz="4000" dirty="0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(2015)</a:t>
            </a:r>
            <a:endParaRPr lang="ko-KR" altLang="en-US" sz="4800" dirty="0"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36336" y="9948535"/>
            <a:ext cx="6248827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P2P </a:t>
            </a:r>
            <a:r>
              <a:rPr lang="ko-KR" altLang="en-US" sz="5400" dirty="0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온라인 게임 서버</a:t>
            </a:r>
            <a:endParaRPr lang="en-US" altLang="ko-KR" sz="5400" dirty="0"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r>
              <a:rPr lang="en-US" altLang="ko-KR" sz="4400" dirty="0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C++ / IOCP Socket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51640" y="9948535"/>
            <a:ext cx="6715300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온라인 </a:t>
            </a:r>
            <a:r>
              <a:rPr lang="en-US" altLang="ko-KR" sz="5400" dirty="0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MMORPG </a:t>
            </a:r>
            <a:r>
              <a:rPr lang="ko-KR" altLang="en-US" sz="5400" dirty="0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서버</a:t>
            </a:r>
            <a:endParaRPr lang="en-US" altLang="ko-KR" sz="5400" dirty="0"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r>
              <a:rPr lang="en-US" altLang="ko-KR" sz="4400" dirty="0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C++ / IOCP Socket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368464" y="9948534"/>
            <a:ext cx="6829114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400" dirty="0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모바일 온라인 게임</a:t>
            </a:r>
            <a:r>
              <a:rPr lang="en-US" altLang="ko-KR" sz="5400" dirty="0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</a:t>
            </a:r>
            <a:r>
              <a:rPr lang="ko-KR" altLang="en-US" sz="5400" dirty="0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서버</a:t>
            </a:r>
            <a:endParaRPr lang="en-US" altLang="ko-KR" sz="5400" dirty="0"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r>
              <a:rPr lang="en-US" altLang="ko-KR" sz="4400" dirty="0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C# / IOCP Socket</a:t>
            </a:r>
          </a:p>
        </p:txBody>
      </p:sp>
    </p:spTree>
    <p:extLst>
      <p:ext uri="{BB962C8B-B14F-4D97-AF65-F5344CB8AC3E}">
        <p14:creationId xmlns:p14="http://schemas.microsoft.com/office/powerpoint/2010/main" val="915724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19" grpId="0"/>
      <p:bldP spid="20" grpId="0"/>
      <p:bldP spid="21" grpId="0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/>
          </p:cNvSpPr>
          <p:nvPr/>
        </p:nvSpPr>
        <p:spPr bwMode="auto">
          <a:xfrm>
            <a:off x="0" y="0"/>
            <a:ext cx="24384000" cy="29695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square" lIns="50800" tIns="50800" rIns="50800" bIns="50800" anchor="ctr">
            <a:normAutofit/>
          </a:bodyPr>
          <a:lstStyle>
            <a:lvl1pPr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en-US" altLang="ko-KR" sz="8000" dirty="0" smtClean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sym typeface="KoPubDotum Bold" panose="02020603020101020101" pitchFamily="18" charset="-127"/>
              </a:rPr>
              <a:t> </a:t>
            </a:r>
            <a:r>
              <a:rPr lang="en-US" altLang="ko-KR" sz="8000" dirty="0" err="1" smtClean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sym typeface="KoPubDotum Bold" panose="02020603020101020101" pitchFamily="18" charset="-127"/>
              </a:rPr>
              <a:t>Akka.Interfaced</a:t>
            </a:r>
            <a:endParaRPr lang="en-US" altLang="ko-KR" sz="8000" dirty="0" smtClean="0"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  <a:sym typeface="KoPubDotum Bold" panose="02020603020101020101" pitchFamily="18" charset="-127"/>
            </a:endParaRPr>
          </a:p>
          <a:p>
            <a:pPr eaLnBrk="1"/>
            <a:r>
              <a:rPr lang="en-US" altLang="ko-KR" sz="4400" dirty="0" smtClean="0">
                <a:solidFill>
                  <a:schemeClr val="bg1"/>
                </a:solidFill>
                <a:latin typeface="Consolas" panose="020B0609020204030204" pitchFamily="49" charset="0"/>
                <a:ea typeface="KoPub돋움체 Bold" panose="02020603020101020101" pitchFamily="18" charset="-127"/>
                <a:sym typeface="KoPubDotum Bold" panose="02020603020101020101" pitchFamily="18" charset="-127"/>
              </a:rPr>
              <a:t> https</a:t>
            </a:r>
            <a:r>
              <a:rPr lang="en-US" altLang="ko-KR" sz="4400" dirty="0">
                <a:solidFill>
                  <a:schemeClr val="bg1"/>
                </a:solidFill>
                <a:latin typeface="Consolas" panose="020B0609020204030204" pitchFamily="49" charset="0"/>
                <a:ea typeface="KoPub돋움체 Bold" panose="02020603020101020101" pitchFamily="18" charset="-127"/>
                <a:sym typeface="KoPubDotum Bold" panose="02020603020101020101" pitchFamily="18" charset="-127"/>
              </a:rPr>
              <a:t>://</a:t>
            </a:r>
            <a:r>
              <a:rPr lang="en-US" altLang="ko-KR" sz="4400" dirty="0" smtClean="0">
                <a:solidFill>
                  <a:schemeClr val="bg1"/>
                </a:solidFill>
                <a:latin typeface="Consolas" panose="020B0609020204030204" pitchFamily="49" charset="0"/>
                <a:ea typeface="KoPub돋움체 Bold" panose="02020603020101020101" pitchFamily="18" charset="-127"/>
                <a:sym typeface="KoPubDotum Bold" panose="02020603020101020101" pitchFamily="18" charset="-127"/>
              </a:rPr>
              <a:t>github.com/SaladLab/Akka.Interfaced</a:t>
            </a:r>
            <a:endParaRPr lang="ko-KR" altLang="ko-KR" sz="4400" dirty="0">
              <a:solidFill>
                <a:schemeClr val="bg1"/>
              </a:solidFill>
              <a:latin typeface="Consolas" panose="020B0609020204030204" pitchFamily="49" charset="0"/>
              <a:ea typeface="KoPub돋움체 Bold" panose="02020603020101020101" pitchFamily="18" charset="-127"/>
              <a:sym typeface="KoPubDotum Bold" panose="02020603020101020101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6373832" y="4841776"/>
            <a:ext cx="11636336" cy="5904656"/>
            <a:chOff x="6143328" y="5201816"/>
            <a:chExt cx="11636336" cy="5904656"/>
          </a:xfrm>
        </p:grpSpPr>
        <p:sp>
          <p:nvSpPr>
            <p:cNvPr id="29" name="직사각형 28"/>
            <p:cNvSpPr/>
            <p:nvPr/>
          </p:nvSpPr>
          <p:spPr bwMode="auto">
            <a:xfrm>
              <a:off x="6143328" y="5201816"/>
              <a:ext cx="6264696" cy="5904656"/>
            </a:xfrm>
            <a:prstGeom prst="rect">
              <a:avLst/>
            </a:prstGeom>
            <a:noFill/>
            <a:ln w="635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30" name="모서리가 둥근 직사각형 29"/>
            <p:cNvSpPr/>
            <p:nvPr/>
          </p:nvSpPr>
          <p:spPr bwMode="auto">
            <a:xfrm>
              <a:off x="8519592" y="7290048"/>
              <a:ext cx="2517972" cy="223224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0" cap="flat" cmpd="sng" algn="ctr">
              <a:solidFill>
                <a:srgbClr val="000000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dirty="0" smtClean="0">
                  <a:solidFill>
                    <a:srgbClr val="0070C0"/>
                  </a:solidFill>
                  <a:latin typeface="Consolas" panose="020B0609020204030204" pitchFamily="49" charset="0"/>
                  <a:ea typeface="KoPub돋움체 Medium" panose="02020603020101020101" pitchFamily="18" charset="-127"/>
                  <a:cs typeface="Consolas" panose="020B0609020204030204" pitchFamily="49" charset="0"/>
                </a:rPr>
                <a:t>Actor</a:t>
              </a:r>
              <a:endParaRPr kumimoji="0" lang="en-US" altLang="ko-KR" sz="5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143328" y="5201816"/>
              <a:ext cx="2143536" cy="86177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normAutofit/>
            </a:bodyPr>
            <a:lstStyle/>
            <a:p>
              <a:r>
                <a:rPr lang="en-US" altLang="ko-KR" dirty="0" err="1">
                  <a:solidFill>
                    <a:schemeClr val="bg1"/>
                  </a:solidFill>
                  <a:latin typeface="Consolas" panose="020B0609020204030204" pitchFamily="49" charset="0"/>
                  <a:ea typeface="KoPub돋움체 Medium" panose="02020603020101020101" pitchFamily="18" charset="-127"/>
                  <a:cs typeface="Consolas" panose="020B0609020204030204" pitchFamily="49" charset="0"/>
                </a:rPr>
                <a:t>NodeA</a:t>
              </a:r>
              <a:endParaRPr lang="ko-KR" altLang="en-US" dirty="0">
                <a:solidFill>
                  <a:schemeClr val="bg1"/>
                </a:solidFill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</a:endParaRPr>
            </a:p>
          </p:txBody>
        </p:sp>
        <p:sp>
          <p:nvSpPr>
            <p:cNvPr id="32" name="직사각형 31"/>
            <p:cNvSpPr/>
            <p:nvPr/>
          </p:nvSpPr>
          <p:spPr bwMode="auto">
            <a:xfrm>
              <a:off x="13344128" y="5201816"/>
              <a:ext cx="4435536" cy="5904656"/>
            </a:xfrm>
            <a:prstGeom prst="rect">
              <a:avLst/>
            </a:prstGeom>
            <a:noFill/>
            <a:ln w="635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3344128" y="5201816"/>
              <a:ext cx="2143536" cy="86177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normAutofit/>
            </a:bodyPr>
            <a:lstStyle/>
            <a:p>
              <a:r>
                <a:rPr lang="en-US" altLang="ko-KR" dirty="0" err="1" smtClean="0">
                  <a:solidFill>
                    <a:schemeClr val="bg1"/>
                  </a:solidFill>
                  <a:latin typeface="Consolas" panose="020B0609020204030204" pitchFamily="49" charset="0"/>
                  <a:ea typeface="KoPub돋움체 Medium" panose="02020603020101020101" pitchFamily="18" charset="-127"/>
                  <a:cs typeface="Consolas" panose="020B0609020204030204" pitchFamily="49" charset="0"/>
                </a:rPr>
                <a:t>NodeB</a:t>
              </a:r>
              <a:endParaRPr lang="ko-KR" altLang="en-US" dirty="0">
                <a:solidFill>
                  <a:schemeClr val="bg1"/>
                </a:solidFill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</a:endParaRPr>
            </a:p>
          </p:txBody>
        </p:sp>
        <p:sp>
          <p:nvSpPr>
            <p:cNvPr id="35" name="직사각형 34"/>
            <p:cNvSpPr/>
            <p:nvPr/>
          </p:nvSpPr>
          <p:spPr bwMode="auto">
            <a:xfrm>
              <a:off x="8087544" y="7002016"/>
              <a:ext cx="3384376" cy="2808312"/>
            </a:xfrm>
            <a:prstGeom prst="rect">
              <a:avLst/>
            </a:prstGeom>
            <a:noFill/>
            <a:ln w="76200" cap="flat" cmpd="sng" algn="ctr">
              <a:solidFill>
                <a:schemeClr val="accent2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36" name="직사각형 35"/>
            <p:cNvSpPr/>
            <p:nvPr/>
          </p:nvSpPr>
          <p:spPr bwMode="auto">
            <a:xfrm>
              <a:off x="8087544" y="6283871"/>
              <a:ext cx="2800085" cy="718145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solidFill>
                <a:schemeClr val="accent2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4000" dirty="0" smtClean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Interface</a:t>
              </a:r>
              <a:endParaRPr kumimoji="0" lang="ko-KR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sym typeface="Helvetica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51407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808246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Akka.Interfaced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8792" y="3041576"/>
            <a:ext cx="21962440" cy="9793088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ko-KR" altLang="en-US" sz="6600" dirty="0">
                <a:solidFill>
                  <a:schemeClr val="accent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코드를 좀 더 간결하게 작성할 수 있도록</a:t>
            </a:r>
            <a:endParaRPr lang="en-US" altLang="ko-KR" sz="6600" dirty="0">
              <a:solidFill>
                <a:schemeClr val="accent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857250" indent="-857250">
              <a:buFontTx/>
              <a:buChar char="-"/>
            </a:pPr>
            <a:r>
              <a:rPr lang="ko-KR" altLang="en-US" sz="66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메시지 클래스 불필요</a:t>
            </a:r>
            <a:endParaRPr lang="en-US" altLang="ko-KR" sz="66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857250" indent="-857250">
              <a:buFontTx/>
              <a:buChar char="-"/>
            </a:pPr>
            <a:r>
              <a:rPr lang="ko-KR" altLang="en-US" sz="66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메시지 처리는 인터페이스 </a:t>
            </a:r>
            <a:r>
              <a:rPr lang="ko-KR" altLang="en-US" sz="6600" dirty="0" err="1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메소드</a:t>
            </a:r>
            <a:r>
              <a:rPr lang="ko-KR" altLang="en-US" sz="66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6600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구현으로</a:t>
            </a:r>
            <a:endParaRPr lang="en-US" altLang="ko-KR" sz="6600" dirty="0" smtClean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857250" indent="-857250">
              <a:buFontTx/>
              <a:buChar char="-"/>
            </a:pPr>
            <a:r>
              <a:rPr lang="en-US" altLang="ko-KR" sz="6600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Orleans, WCF </a:t>
            </a:r>
            <a:r>
              <a:rPr lang="ko-KR" altLang="en-US" sz="6600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에 영향 받음</a:t>
            </a:r>
            <a:endParaRPr lang="en-US" altLang="ko-KR" sz="66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857250" indent="-857250">
              <a:buFontTx/>
              <a:buChar char="-"/>
            </a:pPr>
            <a:endParaRPr lang="ko-KR" altLang="en-US" sz="6600" dirty="0">
              <a:solidFill>
                <a:schemeClr val="accent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r>
              <a:rPr lang="ko-KR" altLang="en-US" sz="6600" dirty="0" err="1">
                <a:solidFill>
                  <a:schemeClr val="accent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액터</a:t>
            </a:r>
            <a:r>
              <a:rPr lang="ko-KR" altLang="en-US" sz="6600" dirty="0">
                <a:solidFill>
                  <a:schemeClr val="accent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구현과 사용에 있어 타입 오류가 없도록</a:t>
            </a:r>
          </a:p>
          <a:p>
            <a:pPr marL="857250" indent="-857250">
              <a:buFontTx/>
              <a:buChar char="-"/>
            </a:pP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인터페이스 상속으로 구현 여부를 컴파일 시점에 확인</a:t>
            </a:r>
            <a:endParaRPr lang="en-US" altLang="ko-KR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857250" indent="-857250">
              <a:buFontTx/>
              <a:buChar char="-"/>
            </a:pP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인터페이스 호출로 메시지가 올바른지 컴파일 시점에 확인</a:t>
            </a:r>
          </a:p>
        </p:txBody>
      </p:sp>
    </p:spTree>
    <p:extLst>
      <p:ext uri="{BB962C8B-B14F-4D97-AF65-F5344CB8AC3E}">
        <p14:creationId xmlns:p14="http://schemas.microsoft.com/office/powerpoint/2010/main" val="2136994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직사각형 73"/>
          <p:cNvSpPr/>
          <p:nvPr/>
        </p:nvSpPr>
        <p:spPr bwMode="auto">
          <a:xfrm>
            <a:off x="17016536" y="10217011"/>
            <a:ext cx="5256584" cy="2329621"/>
          </a:xfrm>
          <a:prstGeom prst="rect">
            <a:avLst/>
          </a:prstGeom>
          <a:noFill/>
          <a:ln w="63500" cap="flat" cmpd="sng" algn="ctr">
            <a:solidFill>
              <a:schemeClr val="accent2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75" name="직사각형 74"/>
          <p:cNvSpPr/>
          <p:nvPr/>
        </p:nvSpPr>
        <p:spPr bwMode="auto">
          <a:xfrm>
            <a:off x="17070324" y="9344977"/>
            <a:ext cx="2800085" cy="872034"/>
          </a:xfrm>
          <a:prstGeom prst="rect">
            <a:avLst/>
          </a:prstGeom>
          <a:solidFill>
            <a:schemeClr val="accent2"/>
          </a:solidFill>
          <a:ln w="25400" cap="flat" cmpd="sng" algn="ctr">
            <a:solidFill>
              <a:schemeClr val="accent2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IHello</a:t>
            </a: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2" name="직사각형 1"/>
          <p:cNvSpPr/>
          <p:nvPr/>
        </p:nvSpPr>
        <p:spPr bwMode="auto">
          <a:xfrm>
            <a:off x="17016536" y="3425586"/>
            <a:ext cx="5256584" cy="5720755"/>
          </a:xfrm>
          <a:prstGeom prst="rect">
            <a:avLst/>
          </a:prstGeom>
          <a:noFill/>
          <a:ln w="63500" cap="flat" cmpd="sng" algn="ctr">
            <a:solidFill>
              <a:schemeClr val="accent2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8792" y="1025922"/>
            <a:ext cx="808246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Akka.Interfaced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17070324" y="2553552"/>
            <a:ext cx="2800085" cy="872034"/>
          </a:xfrm>
          <a:prstGeom prst="rect">
            <a:avLst/>
          </a:prstGeom>
          <a:solidFill>
            <a:schemeClr val="accent2"/>
          </a:solidFill>
          <a:ln w="25400" cap="flat" cmpd="sng" algn="ctr">
            <a:solidFill>
              <a:schemeClr val="accent2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IHello</a:t>
            </a: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2470921" y="3337807"/>
            <a:ext cx="7704856" cy="5111377"/>
            <a:chOff x="15288344" y="2106663"/>
            <a:chExt cx="7704856" cy="5111377"/>
          </a:xfrm>
        </p:grpSpPr>
        <p:sp>
          <p:nvSpPr>
            <p:cNvPr id="49" name="모서리가 둥근 직사각형 48"/>
            <p:cNvSpPr/>
            <p:nvPr/>
          </p:nvSpPr>
          <p:spPr bwMode="auto">
            <a:xfrm>
              <a:off x="18816736" y="3120544"/>
              <a:ext cx="4176464" cy="409749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0" cap="flat" cmpd="sng" algn="ctr">
              <a:solidFill>
                <a:srgbClr val="000000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ko-KR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  <a:sym typeface="Helvetica Light" charset="0"/>
              </a:endParaRPr>
            </a:p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ko-KR" dirty="0"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</a:endParaRPr>
            </a:p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ko-KR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  <a:sym typeface="Helvetica Light" charset="0"/>
              </a:endParaRPr>
            </a:p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ko-KR" dirty="0"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</a:endParaRPr>
            </a:p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50" name="직사각형 49"/>
            <p:cNvSpPr/>
            <p:nvPr/>
          </p:nvSpPr>
          <p:spPr bwMode="auto">
            <a:xfrm>
              <a:off x="19320792" y="3617640"/>
              <a:ext cx="3168352" cy="1368152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5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onsolas" panose="020B0609020204030204" pitchFamily="49" charset="0"/>
                  <a:ea typeface="KoPub돋움체 Medium" panose="02020603020101020101" pitchFamily="18" charset="-127"/>
                  <a:cs typeface="Consolas" panose="020B0609020204030204" pitchFamily="49" charset="0"/>
                  <a:sym typeface="Helvetica Light" charset="0"/>
                </a:rPr>
                <a:t>_count</a:t>
              </a:r>
              <a:endParaRPr kumimoji="0" lang="ko-KR" altLang="en-US" sz="5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51" name="직사각형 50"/>
            <p:cNvSpPr/>
            <p:nvPr/>
          </p:nvSpPr>
          <p:spPr bwMode="auto">
            <a:xfrm>
              <a:off x="19320792" y="5345832"/>
              <a:ext cx="3168352" cy="1368152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5000" b="0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Consolas" panose="020B0609020204030204" pitchFamily="49" charset="0"/>
                  <a:ea typeface="KoPub돋움체 Medium" panose="02020603020101020101" pitchFamily="18" charset="-127"/>
                  <a:cs typeface="Consolas" panose="020B0609020204030204" pitchFamily="49" charset="0"/>
                  <a:sym typeface="Helvetica Light" charset="0"/>
                </a:rPr>
                <a:t>OnHello</a:t>
              </a:r>
              <a:endParaRPr kumimoji="0" lang="ko-KR" altLang="en-US" sz="5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52" name="직사각형 51"/>
            <p:cNvSpPr/>
            <p:nvPr/>
          </p:nvSpPr>
          <p:spPr bwMode="auto">
            <a:xfrm>
              <a:off x="15288344" y="4553744"/>
              <a:ext cx="3483278" cy="11521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ysDash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53" name="모서리가 둥근 직사각형 52"/>
            <p:cNvSpPr/>
            <p:nvPr/>
          </p:nvSpPr>
          <p:spPr bwMode="auto">
            <a:xfrm>
              <a:off x="18024648" y="4732536"/>
              <a:ext cx="1008112" cy="794544"/>
            </a:xfrm>
            <a:prstGeom prst="roundRect">
              <a:avLst/>
            </a:prstGeom>
            <a:solidFill>
              <a:schemeClr val="tx2"/>
            </a:solidFill>
            <a:ln w="25400" cap="flat" cmpd="sng" algn="ctr">
              <a:solidFill>
                <a:srgbClr val="000000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4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onsolas" panose="020B0609020204030204" pitchFamily="49" charset="0"/>
                  <a:ea typeface="KoPub돋움체 Medium" panose="02020603020101020101" pitchFamily="18" charset="-127"/>
                  <a:cs typeface="Consolas" panose="020B0609020204030204" pitchFamily="49" charset="0"/>
                  <a:sym typeface="Helvetica Light" charset="0"/>
                </a:rPr>
                <a:t>M1</a:t>
              </a:r>
              <a:endParaRPr kumimoji="0" lang="ko-KR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54" name="모서리가 둥근 직사각형 53"/>
            <p:cNvSpPr/>
            <p:nvPr/>
          </p:nvSpPr>
          <p:spPr bwMode="auto">
            <a:xfrm>
              <a:off x="16800512" y="4732536"/>
              <a:ext cx="1008112" cy="794544"/>
            </a:xfrm>
            <a:prstGeom prst="roundRect">
              <a:avLst/>
            </a:prstGeom>
            <a:solidFill>
              <a:schemeClr val="tx2"/>
            </a:solidFill>
            <a:ln w="25400" cap="flat" cmpd="sng" algn="ctr">
              <a:solidFill>
                <a:srgbClr val="000000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4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onsolas" panose="020B0609020204030204" pitchFamily="49" charset="0"/>
                  <a:ea typeface="KoPub돋움체 Medium" panose="02020603020101020101" pitchFamily="18" charset="-127"/>
                  <a:cs typeface="Consolas" panose="020B0609020204030204" pitchFamily="49" charset="0"/>
                  <a:sym typeface="Helvetica Light" charset="0"/>
                </a:rPr>
                <a:t>M2</a:t>
              </a:r>
              <a:endParaRPr kumimoji="0" lang="ko-KR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55" name="모서리가 둥근 직사각형 54"/>
            <p:cNvSpPr/>
            <p:nvPr/>
          </p:nvSpPr>
          <p:spPr bwMode="auto">
            <a:xfrm>
              <a:off x="15576376" y="4732536"/>
              <a:ext cx="1008112" cy="794544"/>
            </a:xfrm>
            <a:prstGeom prst="roundRect">
              <a:avLst/>
            </a:prstGeom>
            <a:solidFill>
              <a:schemeClr val="tx2"/>
            </a:solidFill>
            <a:ln w="25400" cap="flat" cmpd="sng" algn="ctr">
              <a:solidFill>
                <a:srgbClr val="000000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4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onsolas" panose="020B0609020204030204" pitchFamily="49" charset="0"/>
                  <a:ea typeface="KoPub돋움체 Medium" panose="02020603020101020101" pitchFamily="18" charset="-127"/>
                  <a:cs typeface="Consolas" panose="020B0609020204030204" pitchFamily="49" charset="0"/>
                  <a:sym typeface="Helvetica Light" charset="0"/>
                </a:rPr>
                <a:t>M3</a:t>
              </a:r>
              <a:endParaRPr kumimoji="0" lang="ko-KR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9565754" y="2106663"/>
              <a:ext cx="2678427" cy="1015663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algn="ctr"/>
              <a:r>
                <a:rPr lang="en-US" altLang="ko-KR" sz="6000" dirty="0">
                  <a:solidFill>
                    <a:srgbClr val="0070C0"/>
                  </a:solidFill>
                  <a:latin typeface="Consolas" panose="020B0609020204030204" pitchFamily="49" charset="0"/>
                  <a:ea typeface="KoPub돋움체 Medium" panose="02020603020101020101" pitchFamily="18" charset="-127"/>
                  <a:cs typeface="Consolas" panose="020B0609020204030204" pitchFamily="49" charset="0"/>
                </a:rPr>
                <a:t>greeter</a:t>
              </a:r>
              <a:endParaRPr lang="ko-KR" altLang="en-US" sz="6000" dirty="0">
                <a:solidFill>
                  <a:srgbClr val="0070C0"/>
                </a:solidFill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</a:endParaRPr>
            </a:p>
          </p:txBody>
        </p:sp>
      </p:grpSp>
      <p:sp>
        <p:nvSpPr>
          <p:cNvPr id="57" name="타원 56"/>
          <p:cNvSpPr/>
          <p:nvPr/>
        </p:nvSpPr>
        <p:spPr bwMode="auto">
          <a:xfrm>
            <a:off x="7803111" y="11468336"/>
            <a:ext cx="644473" cy="648072"/>
          </a:xfrm>
          <a:prstGeom prst="ellipse">
            <a:avLst/>
          </a:prstGeom>
          <a:solidFill>
            <a:srgbClr val="00B0F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cxnSp>
        <p:nvCxnSpPr>
          <p:cNvPr id="58" name="꺾인 연결선 57"/>
          <p:cNvCxnSpPr>
            <a:stCxn id="57" idx="2"/>
            <a:endCxn id="52" idx="1"/>
          </p:cNvCxnSpPr>
          <p:nvPr/>
        </p:nvCxnSpPr>
        <p:spPr bwMode="auto">
          <a:xfrm rot="10800000">
            <a:off x="2470921" y="6360952"/>
            <a:ext cx="5332190" cy="5431420"/>
          </a:xfrm>
          <a:prstGeom prst="bentConnector3">
            <a:avLst>
              <a:gd name="adj1" fmla="val 104287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59" name="TextBox 58"/>
          <p:cNvSpPr txBox="1"/>
          <p:nvPr/>
        </p:nvSpPr>
        <p:spPr>
          <a:xfrm>
            <a:off x="6796987" y="10430896"/>
            <a:ext cx="2678427" cy="1015663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altLang="ko-KR" sz="6000" dirty="0">
                <a:solidFill>
                  <a:srgbClr val="0070C0"/>
                </a:solidFill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</a:rPr>
              <a:t>greeter</a:t>
            </a:r>
            <a:endParaRPr lang="ko-KR" altLang="en-US" sz="6000" dirty="0">
              <a:solidFill>
                <a:srgbClr val="0070C0"/>
              </a:solidFill>
              <a:latin typeface="Consolas" panose="020B0609020204030204" pitchFamily="49" charset="0"/>
              <a:ea typeface="KoPub돋움체 Medium" panose="02020603020101020101" pitchFamily="18" charset="-127"/>
              <a:cs typeface="Consolas" panose="020B0609020204030204" pitchFamily="49" charset="0"/>
            </a:endParaRPr>
          </a:p>
        </p:txBody>
      </p:sp>
      <p:sp>
        <p:nvSpPr>
          <p:cNvPr id="60" name="모서리가 둥근 직사각형 59"/>
          <p:cNvSpPr/>
          <p:nvPr/>
        </p:nvSpPr>
        <p:spPr bwMode="auto">
          <a:xfrm>
            <a:off x="2470921" y="10652015"/>
            <a:ext cx="4032448" cy="794544"/>
          </a:xfrm>
          <a:prstGeom prst="roundRect">
            <a:avLst/>
          </a:prstGeom>
          <a:solidFill>
            <a:schemeClr val="tx2"/>
          </a:solid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  <a:sym typeface="Helvetica Light" charset="0"/>
              </a:rPr>
              <a:t>Hello(…)</a:t>
            </a:r>
            <a:endParaRPr kumimoji="0" lang="ko-KR" altLang="en-US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ea typeface="KoPub돋움체 Medium" panose="02020603020101020101" pitchFamily="18" charset="-127"/>
              <a:cs typeface="Consolas" panose="020B0609020204030204" pitchFamily="49" charset="0"/>
              <a:sym typeface="Helvetica Light" charset="0"/>
            </a:endParaRPr>
          </a:p>
        </p:txBody>
      </p:sp>
      <p:grpSp>
        <p:nvGrpSpPr>
          <p:cNvPr id="61" name="그룹 60"/>
          <p:cNvGrpSpPr/>
          <p:nvPr/>
        </p:nvGrpSpPr>
        <p:grpSpPr>
          <a:xfrm>
            <a:off x="14024606" y="3407991"/>
            <a:ext cx="7704856" cy="5111377"/>
            <a:chOff x="15288344" y="2106663"/>
            <a:chExt cx="7704856" cy="5111377"/>
          </a:xfrm>
        </p:grpSpPr>
        <p:sp>
          <p:nvSpPr>
            <p:cNvPr id="62" name="모서리가 둥근 직사각형 61"/>
            <p:cNvSpPr/>
            <p:nvPr/>
          </p:nvSpPr>
          <p:spPr bwMode="auto">
            <a:xfrm>
              <a:off x="18816736" y="3120544"/>
              <a:ext cx="4176464" cy="409749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0" cap="flat" cmpd="sng" algn="ctr">
              <a:solidFill>
                <a:srgbClr val="000000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ko-KR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  <a:sym typeface="Helvetica Light" charset="0"/>
              </a:endParaRPr>
            </a:p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ko-KR" dirty="0"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</a:endParaRPr>
            </a:p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ko-KR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  <a:sym typeface="Helvetica Light" charset="0"/>
              </a:endParaRPr>
            </a:p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ko-KR" dirty="0"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</a:endParaRPr>
            </a:p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63" name="직사각형 62"/>
            <p:cNvSpPr/>
            <p:nvPr/>
          </p:nvSpPr>
          <p:spPr bwMode="auto">
            <a:xfrm>
              <a:off x="19320792" y="3617640"/>
              <a:ext cx="3168352" cy="1368152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5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onsolas" panose="020B0609020204030204" pitchFamily="49" charset="0"/>
                  <a:ea typeface="KoPub돋움체 Medium" panose="02020603020101020101" pitchFamily="18" charset="-127"/>
                  <a:cs typeface="Consolas" panose="020B0609020204030204" pitchFamily="49" charset="0"/>
                  <a:sym typeface="Helvetica Light" charset="0"/>
                </a:rPr>
                <a:t>_count</a:t>
              </a:r>
              <a:endParaRPr kumimoji="0" lang="ko-KR" altLang="en-US" sz="5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64" name="직사각형 63"/>
            <p:cNvSpPr/>
            <p:nvPr/>
          </p:nvSpPr>
          <p:spPr bwMode="auto">
            <a:xfrm>
              <a:off x="19320792" y="5345832"/>
              <a:ext cx="3168352" cy="1368152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5000" b="0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Consolas" panose="020B0609020204030204" pitchFamily="49" charset="0"/>
                  <a:ea typeface="KoPub돋움체 Medium" panose="02020603020101020101" pitchFamily="18" charset="-127"/>
                  <a:cs typeface="Consolas" panose="020B0609020204030204" pitchFamily="49" charset="0"/>
                  <a:sym typeface="Helvetica Light" charset="0"/>
                </a:rPr>
                <a:t>IHello</a:t>
              </a:r>
              <a:r>
                <a:rPr kumimoji="0" lang="en-US" altLang="ko-KR" sz="5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onsolas" panose="020B0609020204030204" pitchFamily="49" charset="0"/>
                  <a:ea typeface="KoPub돋움체 Medium" panose="02020603020101020101" pitchFamily="18" charset="-127"/>
                  <a:cs typeface="Consolas" panose="020B0609020204030204" pitchFamily="49" charset="0"/>
                  <a:sym typeface="Helvetica Light" charset="0"/>
                </a:rPr>
                <a:t/>
              </a:r>
              <a:br>
                <a:rPr kumimoji="0" lang="en-US" altLang="ko-KR" sz="5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onsolas" panose="020B0609020204030204" pitchFamily="49" charset="0"/>
                  <a:ea typeface="KoPub돋움체 Medium" panose="02020603020101020101" pitchFamily="18" charset="-127"/>
                  <a:cs typeface="Consolas" panose="020B0609020204030204" pitchFamily="49" charset="0"/>
                  <a:sym typeface="Helvetica Light" charset="0"/>
                </a:rPr>
              </a:br>
              <a:r>
                <a:rPr kumimoji="0" lang="en-US" altLang="ko-KR" sz="5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onsolas" panose="020B0609020204030204" pitchFamily="49" charset="0"/>
                  <a:ea typeface="KoPub돋움체 Medium" panose="02020603020101020101" pitchFamily="18" charset="-127"/>
                  <a:cs typeface="Consolas" panose="020B0609020204030204" pitchFamily="49" charset="0"/>
                  <a:sym typeface="Helvetica Light" charset="0"/>
                </a:rPr>
                <a:t>.Hello</a:t>
              </a:r>
              <a:endParaRPr kumimoji="0" lang="ko-KR" altLang="en-US" sz="5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65" name="직사각형 64"/>
            <p:cNvSpPr/>
            <p:nvPr/>
          </p:nvSpPr>
          <p:spPr bwMode="auto">
            <a:xfrm>
              <a:off x="15288344" y="4553744"/>
              <a:ext cx="3483278" cy="11521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ysDash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66" name="모서리가 둥근 직사각형 65"/>
            <p:cNvSpPr/>
            <p:nvPr/>
          </p:nvSpPr>
          <p:spPr bwMode="auto">
            <a:xfrm>
              <a:off x="18024648" y="4732536"/>
              <a:ext cx="1008112" cy="794544"/>
            </a:xfrm>
            <a:prstGeom prst="roundRect">
              <a:avLst/>
            </a:prstGeom>
            <a:solidFill>
              <a:schemeClr val="tx2"/>
            </a:solidFill>
            <a:ln w="25400" cap="flat" cmpd="sng" algn="ctr">
              <a:solidFill>
                <a:srgbClr val="000000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4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onsolas" panose="020B0609020204030204" pitchFamily="49" charset="0"/>
                  <a:ea typeface="KoPub돋움체 Medium" panose="02020603020101020101" pitchFamily="18" charset="-127"/>
                  <a:cs typeface="Consolas" panose="020B0609020204030204" pitchFamily="49" charset="0"/>
                  <a:sym typeface="Helvetica Light" charset="0"/>
                </a:rPr>
                <a:t>M1</a:t>
              </a:r>
              <a:endParaRPr kumimoji="0" lang="ko-KR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67" name="모서리가 둥근 직사각형 66"/>
            <p:cNvSpPr/>
            <p:nvPr/>
          </p:nvSpPr>
          <p:spPr bwMode="auto">
            <a:xfrm>
              <a:off x="16800512" y="4732536"/>
              <a:ext cx="1008112" cy="794544"/>
            </a:xfrm>
            <a:prstGeom prst="roundRect">
              <a:avLst/>
            </a:prstGeom>
            <a:solidFill>
              <a:schemeClr val="tx2"/>
            </a:solidFill>
            <a:ln w="25400" cap="flat" cmpd="sng" algn="ctr">
              <a:solidFill>
                <a:srgbClr val="000000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4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onsolas" panose="020B0609020204030204" pitchFamily="49" charset="0"/>
                  <a:ea typeface="KoPub돋움체 Medium" panose="02020603020101020101" pitchFamily="18" charset="-127"/>
                  <a:cs typeface="Consolas" panose="020B0609020204030204" pitchFamily="49" charset="0"/>
                  <a:sym typeface="Helvetica Light" charset="0"/>
                </a:rPr>
                <a:t>M2</a:t>
              </a:r>
              <a:endParaRPr kumimoji="0" lang="ko-KR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68" name="모서리가 둥근 직사각형 67"/>
            <p:cNvSpPr/>
            <p:nvPr/>
          </p:nvSpPr>
          <p:spPr bwMode="auto">
            <a:xfrm>
              <a:off x="15576376" y="4732536"/>
              <a:ext cx="1008112" cy="794544"/>
            </a:xfrm>
            <a:prstGeom prst="roundRect">
              <a:avLst/>
            </a:prstGeom>
            <a:solidFill>
              <a:schemeClr val="tx2"/>
            </a:solidFill>
            <a:ln w="25400" cap="flat" cmpd="sng" algn="ctr">
              <a:solidFill>
                <a:srgbClr val="000000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4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onsolas" panose="020B0609020204030204" pitchFamily="49" charset="0"/>
                  <a:ea typeface="KoPub돋움체 Medium" panose="02020603020101020101" pitchFamily="18" charset="-127"/>
                  <a:cs typeface="Consolas" panose="020B0609020204030204" pitchFamily="49" charset="0"/>
                  <a:sym typeface="Helvetica Light" charset="0"/>
                </a:rPr>
                <a:t>M3</a:t>
              </a:r>
              <a:endParaRPr kumimoji="0" lang="ko-KR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9565754" y="2106663"/>
              <a:ext cx="2678427" cy="1015663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algn="ctr"/>
              <a:r>
                <a:rPr lang="en-US" altLang="ko-KR" sz="6000" dirty="0">
                  <a:solidFill>
                    <a:srgbClr val="0070C0"/>
                  </a:solidFill>
                  <a:latin typeface="Consolas" panose="020B0609020204030204" pitchFamily="49" charset="0"/>
                  <a:ea typeface="KoPub돋움체 Medium" panose="02020603020101020101" pitchFamily="18" charset="-127"/>
                  <a:cs typeface="Consolas" panose="020B0609020204030204" pitchFamily="49" charset="0"/>
                </a:rPr>
                <a:t>greeter</a:t>
              </a:r>
              <a:endParaRPr lang="ko-KR" altLang="en-US" sz="6000" dirty="0">
                <a:solidFill>
                  <a:srgbClr val="0070C0"/>
                </a:solidFill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</a:endParaRPr>
            </a:p>
          </p:txBody>
        </p:sp>
      </p:grpSp>
      <p:sp>
        <p:nvSpPr>
          <p:cNvPr id="70" name="타원 69"/>
          <p:cNvSpPr/>
          <p:nvPr/>
        </p:nvSpPr>
        <p:spPr bwMode="auto">
          <a:xfrm>
            <a:off x="19356796" y="11538520"/>
            <a:ext cx="644473" cy="648072"/>
          </a:xfrm>
          <a:prstGeom prst="ellipse">
            <a:avLst/>
          </a:prstGeom>
          <a:solidFill>
            <a:srgbClr val="00B0F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cxnSp>
        <p:nvCxnSpPr>
          <p:cNvPr id="71" name="꺾인 연결선 70"/>
          <p:cNvCxnSpPr>
            <a:stCxn id="70" idx="2"/>
            <a:endCxn id="65" idx="1"/>
          </p:cNvCxnSpPr>
          <p:nvPr/>
        </p:nvCxnSpPr>
        <p:spPr bwMode="auto">
          <a:xfrm rot="10800000">
            <a:off x="14024606" y="6431136"/>
            <a:ext cx="5332190" cy="5431420"/>
          </a:xfrm>
          <a:prstGeom prst="bentConnector3">
            <a:avLst>
              <a:gd name="adj1" fmla="val 104287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72" name="TextBox 71"/>
          <p:cNvSpPr txBox="1"/>
          <p:nvPr/>
        </p:nvSpPr>
        <p:spPr>
          <a:xfrm>
            <a:off x="18350672" y="10501080"/>
            <a:ext cx="2678427" cy="1015663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altLang="ko-KR" sz="6000" dirty="0">
                <a:solidFill>
                  <a:srgbClr val="0070C0"/>
                </a:solidFill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</a:rPr>
              <a:t>greeter</a:t>
            </a:r>
            <a:endParaRPr lang="ko-KR" altLang="en-US" sz="6000" dirty="0">
              <a:solidFill>
                <a:srgbClr val="0070C0"/>
              </a:solidFill>
              <a:latin typeface="Consolas" panose="020B0609020204030204" pitchFamily="49" charset="0"/>
              <a:ea typeface="KoPub돋움체 Medium" panose="02020603020101020101" pitchFamily="18" charset="-127"/>
              <a:cs typeface="Consolas" panose="020B0609020204030204" pitchFamily="49" charset="0"/>
            </a:endParaRPr>
          </a:p>
        </p:txBody>
      </p:sp>
      <p:sp>
        <p:nvSpPr>
          <p:cNvPr id="73" name="모서리가 둥근 직사각형 72"/>
          <p:cNvSpPr/>
          <p:nvPr/>
        </p:nvSpPr>
        <p:spPr bwMode="auto">
          <a:xfrm>
            <a:off x="14024606" y="10722199"/>
            <a:ext cx="4032448" cy="794544"/>
          </a:xfrm>
          <a:prstGeom prst="roundRect">
            <a:avLst/>
          </a:prstGeom>
          <a:solidFill>
            <a:schemeClr val="tx2"/>
          </a:solid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4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  <a:sym typeface="Helvetica Light" charset="0"/>
              </a:rPr>
              <a:t>IHello.Hello</a:t>
            </a:r>
            <a:r>
              <a:rPr kumimoji="0" lang="en-US" altLang="ko-KR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  <a:sym typeface="Helvetica Light" charset="0"/>
              </a:rPr>
              <a:t>(…)</a:t>
            </a:r>
            <a:endParaRPr kumimoji="0" lang="ko-KR" altLang="en-US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ea typeface="KoPub돋움체 Medium" panose="02020603020101020101" pitchFamily="18" charset="-127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76" name="오른쪽 화살표 75"/>
          <p:cNvSpPr/>
          <p:nvPr/>
        </p:nvSpPr>
        <p:spPr bwMode="auto">
          <a:xfrm>
            <a:off x="11255896" y="7007200"/>
            <a:ext cx="1584176" cy="1218952"/>
          </a:xfrm>
          <a:prstGeom prst="rightArrow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1154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2" grpId="0" animBg="1"/>
      <p:bldP spid="3" grpId="0" animBg="1"/>
      <p:bldP spid="70" grpId="0" animBg="1"/>
      <p:bldP spid="72" grpId="0"/>
      <p:bldP spid="73" grpId="0" animBg="1"/>
      <p:bldP spid="7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837434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Akka.NET </a:t>
            </a:r>
            <a:r>
              <a:rPr lang="ko-KR" altLang="en-US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스타일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18792" y="3041576"/>
            <a:ext cx="21746416" cy="9720000"/>
          </a:xfrm>
          <a:prstGeom prst="rect">
            <a:avLst/>
          </a:prstGeom>
          <a:noFill/>
          <a:ln w="38100">
            <a:solidFill>
              <a:schemeClr val="bg2"/>
            </a:solidFill>
            <a:prstDash val="solid"/>
          </a:ln>
        </p:spPr>
        <p:txBody>
          <a:bodyPr wrap="none" lIns="108000" tIns="108000" rIns="108000" bIns="108000" rtlCol="0" anchor="t">
            <a:noAutofit/>
          </a:bodyPr>
          <a:lstStyle/>
          <a:p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define message</a:t>
            </a:r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Hello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{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Name; }</a:t>
            </a:r>
          </a:p>
          <a:p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HelloResult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{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Say; }</a:t>
            </a:r>
          </a:p>
          <a:p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implement actor</a:t>
            </a:r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HelloActor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ReceiveActor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HelloActor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  <a:r>
              <a:rPr lang="ko-KR" altLang="en-US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Receive&lt;</a:t>
            </a:r>
            <a:r>
              <a:rPr lang="en-US" altLang="ko-KR" sz="4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Hello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&gt;(m =&gt; 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Sender.Tell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HelloResult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altLang="ko-KR" sz="4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$"Hello 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m.Name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r>
              <a:rPr lang="en-US" altLang="ko-KR" sz="4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!"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)});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});</a:t>
            </a:r>
          </a:p>
          <a:p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use actor</a:t>
            </a:r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result =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await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actorRef.Ask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altLang="ko-KR" sz="4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HelloResult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Hello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altLang="ko-KR" sz="4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"World"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Print(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result.Say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4" name="직사각형 3"/>
          <p:cNvSpPr/>
          <p:nvPr/>
        </p:nvSpPr>
        <p:spPr bwMode="auto">
          <a:xfrm>
            <a:off x="1342492" y="3833664"/>
            <a:ext cx="12505692" cy="1512168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6" name="직사각형 5"/>
          <p:cNvSpPr/>
          <p:nvPr/>
        </p:nvSpPr>
        <p:spPr bwMode="auto">
          <a:xfrm>
            <a:off x="2398912" y="7794104"/>
            <a:ext cx="17137904" cy="1446362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8" name="직사각형 7"/>
          <p:cNvSpPr/>
          <p:nvPr/>
        </p:nvSpPr>
        <p:spPr bwMode="auto">
          <a:xfrm>
            <a:off x="5279232" y="11106471"/>
            <a:ext cx="16345816" cy="864097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6875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1136221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Akka.Interfaced</a:t>
            </a:r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스타일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18792" y="3041576"/>
            <a:ext cx="21746416" cy="9720000"/>
          </a:xfrm>
          <a:prstGeom prst="rect">
            <a:avLst/>
          </a:prstGeom>
          <a:noFill/>
          <a:ln w="38100">
            <a:solidFill>
              <a:schemeClr val="bg2"/>
            </a:solidFill>
            <a:prstDash val="solid"/>
          </a:ln>
        </p:spPr>
        <p:txBody>
          <a:bodyPr wrap="none" lIns="108000" tIns="108000" rIns="108000" bIns="108000" rtlCol="0" anchor="t">
            <a:noAutofit/>
          </a:bodyPr>
          <a:lstStyle/>
          <a:p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define interface</a:t>
            </a:r>
            <a:endParaRPr lang="en-US" altLang="ko-KR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IHello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IInterfacedActor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altLang="ko-KR" sz="4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SayHello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name);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implement actor</a:t>
            </a:r>
            <a:endParaRPr lang="en-US" altLang="ko-KR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HelloActor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InterfacedActor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altLang="ko-KR" sz="4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HelloActor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&gt;, </a:t>
            </a:r>
            <a:r>
              <a:rPr lang="en-US" altLang="ko-KR" sz="4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IHello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altLang="ko-KR" sz="4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async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altLang="ko-KR" sz="4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IHello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.SayHello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name) 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$"Hello 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{name}</a:t>
            </a:r>
            <a:r>
              <a:rPr lang="en-US" altLang="ko-KR" sz="4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!"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ko-KR" altLang="en-US" sz="4400" dirty="0"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endParaRPr lang="en-US" altLang="ko-KR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use actor</a:t>
            </a:r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Print(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await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helloRef.SayHello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altLang="ko-KR" sz="4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"World"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</a:p>
        </p:txBody>
      </p:sp>
      <p:sp>
        <p:nvSpPr>
          <p:cNvPr id="4" name="직사각형 3"/>
          <p:cNvSpPr/>
          <p:nvPr/>
        </p:nvSpPr>
        <p:spPr bwMode="auto">
          <a:xfrm>
            <a:off x="1342492" y="3833664"/>
            <a:ext cx="12073644" cy="2088232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6" name="직사각형 5"/>
          <p:cNvSpPr/>
          <p:nvPr/>
        </p:nvSpPr>
        <p:spPr bwMode="auto">
          <a:xfrm>
            <a:off x="8375576" y="7901576"/>
            <a:ext cx="8784976" cy="612608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8" name="직사각형 7"/>
          <p:cNvSpPr/>
          <p:nvPr/>
        </p:nvSpPr>
        <p:spPr bwMode="auto">
          <a:xfrm>
            <a:off x="16008425" y="7146032"/>
            <a:ext cx="2304256" cy="732156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9" name="직사각형 8"/>
          <p:cNvSpPr/>
          <p:nvPr/>
        </p:nvSpPr>
        <p:spPr bwMode="auto">
          <a:xfrm>
            <a:off x="3191000" y="11178480"/>
            <a:ext cx="9937104" cy="804164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2330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/>
          </p:cNvSpPr>
          <p:nvPr/>
        </p:nvSpPr>
        <p:spPr bwMode="auto">
          <a:xfrm>
            <a:off x="0" y="0"/>
            <a:ext cx="24384000" cy="29695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square" lIns="50800" tIns="50800" rIns="50800" bIns="50800" anchor="ctr">
            <a:normAutofit/>
          </a:bodyPr>
          <a:lstStyle>
            <a:lvl1pPr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en-US" altLang="ko-KR" sz="8000" dirty="0" smtClean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sym typeface="KoPubDotum Bold" panose="02020603020101020101" pitchFamily="18" charset="-127"/>
              </a:rPr>
              <a:t> </a:t>
            </a:r>
            <a:r>
              <a:rPr lang="en-US" altLang="ko-KR" sz="8000" dirty="0" err="1" smtClean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sym typeface="KoPubDotum Bold" panose="02020603020101020101" pitchFamily="18" charset="-127"/>
              </a:rPr>
              <a:t>Akka.Interfaced.SlimSocket</a:t>
            </a:r>
            <a:endParaRPr lang="en-US" altLang="ko-KR" sz="8000" dirty="0" smtClean="0"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  <a:sym typeface="KoPubDotum Bold" panose="02020603020101020101" pitchFamily="18" charset="-127"/>
            </a:endParaRPr>
          </a:p>
          <a:p>
            <a:pPr eaLnBrk="1"/>
            <a:r>
              <a:rPr lang="en-US" altLang="ko-KR" sz="4400" smtClean="0">
                <a:solidFill>
                  <a:schemeClr val="bg1"/>
                </a:solidFill>
                <a:latin typeface="Consolas" panose="020B0609020204030204" pitchFamily="49" charset="0"/>
                <a:ea typeface="KoPub돋움체 Bold" panose="02020603020101020101" pitchFamily="18" charset="-127"/>
                <a:sym typeface="KoPubDotum Bold" panose="02020603020101020101" pitchFamily="18" charset="-127"/>
              </a:rPr>
              <a:t> https</a:t>
            </a:r>
            <a:r>
              <a:rPr lang="en-US" altLang="ko-KR" sz="4400" dirty="0">
                <a:solidFill>
                  <a:schemeClr val="bg1"/>
                </a:solidFill>
                <a:latin typeface="Consolas" panose="020B0609020204030204" pitchFamily="49" charset="0"/>
                <a:ea typeface="KoPub돋움체 Bold" panose="02020603020101020101" pitchFamily="18" charset="-127"/>
                <a:sym typeface="KoPubDotum Bold" panose="02020603020101020101" pitchFamily="18" charset="-127"/>
              </a:rPr>
              <a:t>://</a:t>
            </a:r>
            <a:r>
              <a:rPr lang="en-US" altLang="ko-KR" sz="4400" dirty="0" smtClean="0">
                <a:solidFill>
                  <a:schemeClr val="bg1"/>
                </a:solidFill>
                <a:latin typeface="Consolas" panose="020B0609020204030204" pitchFamily="49" charset="0"/>
                <a:ea typeface="KoPub돋움체 Bold" panose="02020603020101020101" pitchFamily="18" charset="-127"/>
                <a:sym typeface="KoPubDotum Bold" panose="02020603020101020101" pitchFamily="18" charset="-127"/>
              </a:rPr>
              <a:t>github.com/SaladLab/Akka.Interfaced.SlimSocket</a:t>
            </a:r>
            <a:endParaRPr lang="en-US" altLang="ko-KR" sz="4400" dirty="0">
              <a:solidFill>
                <a:schemeClr val="bg1"/>
              </a:solidFill>
              <a:latin typeface="Consolas" panose="020B0609020204030204" pitchFamily="49" charset="0"/>
              <a:ea typeface="KoPub돋움체 Bold" panose="02020603020101020101" pitchFamily="18" charset="-127"/>
              <a:sym typeface="KoPubDotum Bold" panose="02020603020101020101" pitchFamily="18" charset="-127"/>
            </a:endParaRPr>
          </a:p>
        </p:txBody>
      </p:sp>
      <p:sp>
        <p:nvSpPr>
          <p:cNvPr id="29" name="직사각형 28"/>
          <p:cNvSpPr/>
          <p:nvPr/>
        </p:nvSpPr>
        <p:spPr bwMode="auto">
          <a:xfrm>
            <a:off x="9340640" y="5057800"/>
            <a:ext cx="6264696" cy="5904656"/>
          </a:xfrm>
          <a:prstGeom prst="rect">
            <a:avLst/>
          </a:prstGeom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30" name="모서리가 둥근 직사각형 29"/>
          <p:cNvSpPr/>
          <p:nvPr/>
        </p:nvSpPr>
        <p:spPr bwMode="auto">
          <a:xfrm>
            <a:off x="11716904" y="7146032"/>
            <a:ext cx="2517972" cy="22322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 smtClean="0">
                <a:solidFill>
                  <a:srgbClr val="0070C0"/>
                </a:solidFill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</a:rPr>
              <a:t>Actor</a:t>
            </a:r>
            <a:endParaRPr kumimoji="0" lang="en-US" altLang="ko-KR" sz="50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Consolas" panose="020B0609020204030204" pitchFamily="49" charset="0"/>
              <a:ea typeface="KoPub돋움체 Medium" panose="02020603020101020101" pitchFamily="18" charset="-127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340640" y="5057800"/>
            <a:ext cx="2143536" cy="8617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normAutofit/>
          </a:bodyPr>
          <a:lstStyle/>
          <a:p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</a:rPr>
              <a:t>NodeA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  <a:ea typeface="KoPub돋움체 Medium" panose="02020603020101020101" pitchFamily="18" charset="-127"/>
              <a:cs typeface="Consolas" panose="020B0609020204030204" pitchFamily="49" charset="0"/>
            </a:endParaRPr>
          </a:p>
        </p:txBody>
      </p:sp>
      <p:sp>
        <p:nvSpPr>
          <p:cNvPr id="32" name="직사각형 31"/>
          <p:cNvSpPr/>
          <p:nvPr/>
        </p:nvSpPr>
        <p:spPr bwMode="auto">
          <a:xfrm>
            <a:off x="16541440" y="5057800"/>
            <a:ext cx="4435536" cy="5904656"/>
          </a:xfrm>
          <a:prstGeom prst="rect">
            <a:avLst/>
          </a:prstGeom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541440" y="5057800"/>
            <a:ext cx="2143536" cy="8617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normAutofit/>
          </a:bodyPr>
          <a:lstStyle/>
          <a:p>
            <a:r>
              <a:rPr lang="en-US" altLang="ko-KR" dirty="0" err="1" smtClean="0">
                <a:solidFill>
                  <a:schemeClr val="bg1"/>
                </a:solidFill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</a:rPr>
              <a:t>NodeB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  <a:ea typeface="KoPub돋움체 Medium" panose="02020603020101020101" pitchFamily="18" charset="-127"/>
              <a:cs typeface="Consolas" panose="020B0609020204030204" pitchFamily="49" charset="0"/>
            </a:endParaRPr>
          </a:p>
        </p:txBody>
      </p:sp>
      <p:sp>
        <p:nvSpPr>
          <p:cNvPr id="34" name="직사각형 33"/>
          <p:cNvSpPr/>
          <p:nvPr/>
        </p:nvSpPr>
        <p:spPr bwMode="auto">
          <a:xfrm>
            <a:off x="4444096" y="7362256"/>
            <a:ext cx="3240000" cy="1800000"/>
          </a:xfrm>
          <a:prstGeom prst="rect">
            <a:avLst/>
          </a:prstGeom>
          <a:solidFill>
            <a:schemeClr val="accent1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Client</a:t>
            </a: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sym typeface="Helvetica Light" charset="0"/>
            </a:endParaRPr>
          </a:p>
        </p:txBody>
      </p:sp>
      <p:sp>
        <p:nvSpPr>
          <p:cNvPr id="35" name="직사각형 34"/>
          <p:cNvSpPr/>
          <p:nvPr/>
        </p:nvSpPr>
        <p:spPr bwMode="auto">
          <a:xfrm>
            <a:off x="11284856" y="6858000"/>
            <a:ext cx="3384376" cy="2808312"/>
          </a:xfrm>
          <a:prstGeom prst="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36" name="직사각형 35"/>
          <p:cNvSpPr/>
          <p:nvPr/>
        </p:nvSpPr>
        <p:spPr bwMode="auto">
          <a:xfrm>
            <a:off x="11284856" y="6139855"/>
            <a:ext cx="2800085" cy="718145"/>
          </a:xfrm>
          <a:prstGeom prst="rect">
            <a:avLst/>
          </a:prstGeom>
          <a:solidFill>
            <a:schemeClr val="accent2"/>
          </a:solidFill>
          <a:ln w="25400" cap="flat" cmpd="sng" algn="ctr">
            <a:solidFill>
              <a:schemeClr val="accent2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40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Interface</a:t>
            </a:r>
            <a:endParaRPr kumimoji="0" lang="ko-KR" altLang="en-US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cxnSp>
        <p:nvCxnSpPr>
          <p:cNvPr id="37" name="직선 화살표 연결선 36"/>
          <p:cNvCxnSpPr>
            <a:stCxn id="46" idx="6"/>
            <a:endCxn id="30" idx="1"/>
          </p:cNvCxnSpPr>
          <p:nvPr/>
        </p:nvCxnSpPr>
        <p:spPr bwMode="auto">
          <a:xfrm>
            <a:off x="8006332" y="8262156"/>
            <a:ext cx="3710572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762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pic>
        <p:nvPicPr>
          <p:cNvPr id="38" name="그림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976" y="7634760"/>
            <a:ext cx="1221596" cy="1254792"/>
          </a:xfrm>
          <a:prstGeom prst="rect">
            <a:avLst/>
          </a:prstGeom>
        </p:spPr>
      </p:pic>
      <p:sp>
        <p:nvSpPr>
          <p:cNvPr id="46" name="타원 45"/>
          <p:cNvSpPr/>
          <p:nvPr/>
        </p:nvSpPr>
        <p:spPr bwMode="auto">
          <a:xfrm>
            <a:off x="7361859" y="7938120"/>
            <a:ext cx="644473" cy="648072"/>
          </a:xfrm>
          <a:prstGeom prst="ellipse">
            <a:avLst/>
          </a:prstGeom>
          <a:solidFill>
            <a:srgbClr val="00B0F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341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1406154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Akka.Interfaced.SlimSocket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8792" y="3041576"/>
            <a:ext cx="21962440" cy="9793088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altLang="ko-KR" sz="6600" dirty="0" err="1">
                <a:solidFill>
                  <a:schemeClr val="accent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Akka</a:t>
            </a:r>
            <a:r>
              <a:rPr lang="en-US" altLang="ko-KR" sz="6600" dirty="0">
                <a:solidFill>
                  <a:schemeClr val="accent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6600" dirty="0">
                <a:solidFill>
                  <a:schemeClr val="accent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에는 클라이언트 역할이라는 개념이 없다</a:t>
            </a:r>
            <a:endParaRPr lang="en-US" altLang="ko-KR" sz="6600" dirty="0">
              <a:solidFill>
                <a:schemeClr val="accent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857250" indent="-857250">
              <a:buFontTx/>
              <a:buChar char="-"/>
            </a:pPr>
            <a:r>
              <a:rPr lang="ko-KR" altLang="en-US" sz="66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기본적으로 모든 </a:t>
            </a:r>
            <a:r>
              <a:rPr lang="ko-KR" altLang="en-US" sz="6600" dirty="0" err="1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액터에게</a:t>
            </a:r>
            <a:r>
              <a:rPr lang="ko-KR" altLang="en-US" sz="66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메시지를 보낼 수 있음</a:t>
            </a:r>
            <a:endParaRPr lang="en-US" altLang="ko-KR" sz="66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857250" indent="-857250">
              <a:buFontTx/>
              <a:buChar char="-"/>
            </a:pPr>
            <a:endParaRPr lang="ko-KR" altLang="en-US" sz="6600" dirty="0">
              <a:solidFill>
                <a:schemeClr val="accent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r>
              <a:rPr lang="en-US" altLang="ko-KR" sz="6600" dirty="0" err="1" smtClean="0">
                <a:solidFill>
                  <a:schemeClr val="accent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SlimSocket</a:t>
            </a:r>
            <a:r>
              <a:rPr lang="en-US" altLang="ko-KR" sz="6600" dirty="0" smtClean="0">
                <a:solidFill>
                  <a:schemeClr val="accent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6600" dirty="0">
                <a:solidFill>
                  <a:schemeClr val="accent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은 이를 제한함</a:t>
            </a:r>
          </a:p>
          <a:p>
            <a:pPr marL="857250" indent="-857250">
              <a:buFontTx/>
              <a:buChar char="-"/>
            </a:pP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클라이언트는 허용된 </a:t>
            </a:r>
            <a:r>
              <a:rPr lang="ko-KR" altLang="en-US" sz="6000" dirty="0" err="1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액터에게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허용된 인터페이스만 사용 가능</a:t>
            </a:r>
            <a:endParaRPr lang="en-US" altLang="ko-KR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857250" indent="-857250">
              <a:buFontTx/>
              <a:buChar char="-"/>
            </a:pPr>
            <a:endParaRPr lang="en-US" altLang="ko-KR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r>
              <a:rPr lang="ko-KR" altLang="en-US" sz="6600" dirty="0">
                <a:solidFill>
                  <a:schemeClr val="accent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이 시점에서 </a:t>
            </a:r>
            <a:r>
              <a:rPr lang="en-US" altLang="ko-KR" sz="6600" dirty="0">
                <a:solidFill>
                  <a:schemeClr val="accent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.NET 3.5 </a:t>
            </a:r>
            <a:r>
              <a:rPr lang="ko-KR" altLang="en-US" sz="6600" dirty="0">
                <a:solidFill>
                  <a:schemeClr val="accent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지원</a:t>
            </a: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Actor 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에게 메시지만 보내는 기능만 필요하므로 구현할 것이 적음</a:t>
            </a:r>
            <a:endParaRPr lang="en-US" altLang="ko-KR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Actor 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생성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계층구조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클러스터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... 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다 필요 없음</a:t>
            </a:r>
            <a:endParaRPr lang="en-US" altLang="ko-KR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857250" indent="-857250">
              <a:buFontTx/>
              <a:buChar char="-"/>
            </a:pPr>
            <a:endParaRPr lang="en-US" altLang="ko-KR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0810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 bwMode="auto">
          <a:xfrm>
            <a:off x="1429804" y="3761656"/>
            <a:ext cx="9754083" cy="7200800"/>
          </a:xfrm>
          <a:prstGeom prst="rect">
            <a:avLst/>
          </a:prstGeom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8792" y="1025922"/>
            <a:ext cx="1406154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Akka.Interfaced.SlimSocket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15" name="타원 14"/>
          <p:cNvSpPr/>
          <p:nvPr/>
        </p:nvSpPr>
        <p:spPr bwMode="auto">
          <a:xfrm>
            <a:off x="3688037" y="6876031"/>
            <a:ext cx="644473" cy="648072"/>
          </a:xfrm>
          <a:prstGeom prst="ellipse">
            <a:avLst/>
          </a:prstGeom>
          <a:solidFill>
            <a:srgbClr val="00B0F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cxnSp>
        <p:nvCxnSpPr>
          <p:cNvPr id="16" name="꺾인 연결선 15"/>
          <p:cNvCxnSpPr>
            <a:stCxn id="15" idx="4"/>
            <a:endCxn id="24" idx="0"/>
          </p:cNvCxnSpPr>
          <p:nvPr/>
        </p:nvCxnSpPr>
        <p:spPr bwMode="auto">
          <a:xfrm rot="16200000" flipH="1">
            <a:off x="4911930" y="6622447"/>
            <a:ext cx="2201950" cy="4005262"/>
          </a:xfrm>
          <a:prstGeom prst="bent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17" name="TextBox 16"/>
          <p:cNvSpPr txBox="1"/>
          <p:nvPr/>
        </p:nvSpPr>
        <p:spPr>
          <a:xfrm>
            <a:off x="2396949" y="5724845"/>
            <a:ext cx="3222293" cy="1015663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altLang="ko-KR" sz="6000" dirty="0">
                <a:solidFill>
                  <a:srgbClr val="0070C0"/>
                </a:solidFill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</a:rPr>
              <a:t>Actor1Ref</a:t>
            </a:r>
            <a:endParaRPr lang="ko-KR" altLang="en-US" sz="6000" dirty="0">
              <a:solidFill>
                <a:srgbClr val="0070C0"/>
              </a:solidFill>
              <a:latin typeface="Consolas" panose="020B0609020204030204" pitchFamily="49" charset="0"/>
              <a:ea typeface="KoPub돋움체 Medium" panose="02020603020101020101" pitchFamily="18" charset="-127"/>
              <a:cs typeface="Consolas" panose="020B0609020204030204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29804" y="3761656"/>
            <a:ext cx="2580470" cy="8617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norm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</a:rPr>
              <a:t>Client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  <a:ea typeface="KoPub돋움체 Medium" panose="02020603020101020101" pitchFamily="18" charset="-127"/>
              <a:cs typeface="Consolas" panose="020B0609020204030204" pitchFamily="49" charset="0"/>
            </a:endParaRPr>
          </a:p>
        </p:txBody>
      </p:sp>
      <p:sp>
        <p:nvSpPr>
          <p:cNvPr id="21" name="직사각형 20"/>
          <p:cNvSpPr/>
          <p:nvPr/>
        </p:nvSpPr>
        <p:spPr bwMode="auto">
          <a:xfrm>
            <a:off x="12768064" y="3761656"/>
            <a:ext cx="9754083" cy="7200800"/>
          </a:xfrm>
          <a:prstGeom prst="rect">
            <a:avLst/>
          </a:prstGeom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768064" y="3801797"/>
            <a:ext cx="2520280" cy="8617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norm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</a:rPr>
              <a:t>Server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  <a:ea typeface="KoPub돋움체 Medium" panose="02020603020101020101" pitchFamily="18" charset="-127"/>
              <a:cs typeface="Consolas" panose="020B0609020204030204" pitchFamily="49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47184" y="9726053"/>
            <a:ext cx="6336703" cy="12364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 anchor="ctr">
            <a:normAutofit/>
          </a:bodyPr>
          <a:lstStyle/>
          <a:p>
            <a:pPr algn="ctr"/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</a:rPr>
              <a:t>SlimSocket.Client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  <a:ea typeface="KoPub돋움체 Medium" panose="02020603020101020101" pitchFamily="18" charset="-127"/>
              <a:cs typeface="Consolas" panose="020B0609020204030204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768064" y="9717415"/>
            <a:ext cx="6336703" cy="12364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 anchor="ctr">
            <a:normAutofit/>
          </a:bodyPr>
          <a:lstStyle/>
          <a:p>
            <a:pPr algn="ctr"/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</a:rPr>
              <a:t>SlimSocket.Server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  <a:ea typeface="KoPub돋움체 Medium" panose="02020603020101020101" pitchFamily="18" charset="-127"/>
              <a:cs typeface="Consolas" panose="020B0609020204030204" pitchFamily="49" charset="0"/>
            </a:endParaRPr>
          </a:p>
        </p:txBody>
      </p:sp>
      <p:cxnSp>
        <p:nvCxnSpPr>
          <p:cNvPr id="26" name="꺾인 연결선 25"/>
          <p:cNvCxnSpPr>
            <a:stCxn id="24" idx="2"/>
            <a:endCxn id="25" idx="2"/>
          </p:cNvCxnSpPr>
          <p:nvPr/>
        </p:nvCxnSpPr>
        <p:spPr bwMode="auto">
          <a:xfrm rot="5400000" flipH="1" flipV="1">
            <a:off x="11971657" y="6997697"/>
            <a:ext cx="8638" cy="7920880"/>
          </a:xfrm>
          <a:prstGeom prst="bentConnector3">
            <a:avLst>
              <a:gd name="adj1" fmla="val -15411658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31" name="모서리가 둥근 직사각형 30"/>
          <p:cNvSpPr/>
          <p:nvPr/>
        </p:nvSpPr>
        <p:spPr bwMode="auto">
          <a:xfrm>
            <a:off x="13848544" y="5024312"/>
            <a:ext cx="3240000" cy="180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Actor1</a:t>
            </a:r>
          </a:p>
        </p:txBody>
      </p:sp>
      <p:sp>
        <p:nvSpPr>
          <p:cNvPr id="32" name="모서리가 둥근 직사각형 31"/>
          <p:cNvSpPr/>
          <p:nvPr/>
        </p:nvSpPr>
        <p:spPr bwMode="auto">
          <a:xfrm>
            <a:off x="18169024" y="5000583"/>
            <a:ext cx="3240000" cy="180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Actor2</a:t>
            </a:r>
          </a:p>
        </p:txBody>
      </p:sp>
      <p:sp>
        <p:nvSpPr>
          <p:cNvPr id="34" name="모서리가 둥근 직사각형 33"/>
          <p:cNvSpPr/>
          <p:nvPr/>
        </p:nvSpPr>
        <p:spPr bwMode="auto">
          <a:xfrm>
            <a:off x="13848544" y="7866112"/>
            <a:ext cx="7560480" cy="1054531"/>
          </a:xfrm>
          <a:prstGeom prst="roundRect">
            <a:avLst/>
          </a:prstGeom>
          <a:solidFill>
            <a:schemeClr val="bg2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ClientSession</a:t>
            </a:r>
            <a:endParaRPr lang="en-US" altLang="ko-KR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37" name="꺾인 연결선 36"/>
          <p:cNvCxnSpPr>
            <a:stCxn id="25" idx="0"/>
            <a:endCxn id="34" idx="2"/>
          </p:cNvCxnSpPr>
          <p:nvPr/>
        </p:nvCxnSpPr>
        <p:spPr bwMode="auto">
          <a:xfrm rot="5400000" flipH="1" flipV="1">
            <a:off x="16384214" y="8472845"/>
            <a:ext cx="796772" cy="1692368"/>
          </a:xfrm>
          <a:prstGeom prst="bent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42" name="타원 41"/>
          <p:cNvSpPr/>
          <p:nvPr/>
        </p:nvSpPr>
        <p:spPr bwMode="auto">
          <a:xfrm>
            <a:off x="8026833" y="6876031"/>
            <a:ext cx="644473" cy="648072"/>
          </a:xfrm>
          <a:prstGeom prst="ellipse">
            <a:avLst/>
          </a:prstGeom>
          <a:solidFill>
            <a:srgbClr val="00B0F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735745" y="5724845"/>
            <a:ext cx="3222293" cy="1015663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altLang="ko-KR" sz="6000" dirty="0">
                <a:solidFill>
                  <a:srgbClr val="0070C0"/>
                </a:solidFill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</a:rPr>
              <a:t>Actor2Ref</a:t>
            </a:r>
            <a:endParaRPr lang="ko-KR" altLang="en-US" sz="6000" dirty="0">
              <a:solidFill>
                <a:srgbClr val="0070C0"/>
              </a:solidFill>
              <a:latin typeface="Consolas" panose="020B0609020204030204" pitchFamily="49" charset="0"/>
              <a:ea typeface="KoPub돋움체 Medium" panose="02020603020101020101" pitchFamily="18" charset="-127"/>
              <a:cs typeface="Consolas" panose="020B0609020204030204" pitchFamily="49" charset="0"/>
            </a:endParaRPr>
          </a:p>
        </p:txBody>
      </p:sp>
      <p:cxnSp>
        <p:nvCxnSpPr>
          <p:cNvPr id="46" name="꺾인 연결선 45"/>
          <p:cNvCxnSpPr>
            <a:stCxn id="42" idx="4"/>
            <a:endCxn id="24" idx="0"/>
          </p:cNvCxnSpPr>
          <p:nvPr/>
        </p:nvCxnSpPr>
        <p:spPr bwMode="auto">
          <a:xfrm rot="5400000">
            <a:off x="7081328" y="8458311"/>
            <a:ext cx="2201950" cy="333534"/>
          </a:xfrm>
          <a:prstGeom prst="bent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50" name="꺾인 연결선 49"/>
          <p:cNvCxnSpPr>
            <a:stCxn id="31" idx="2"/>
            <a:endCxn id="34" idx="0"/>
          </p:cNvCxnSpPr>
          <p:nvPr/>
        </p:nvCxnSpPr>
        <p:spPr bwMode="auto">
          <a:xfrm rot="16200000" flipH="1">
            <a:off x="16027764" y="6265092"/>
            <a:ext cx="1041800" cy="2160240"/>
          </a:xfrm>
          <a:prstGeom prst="bent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53" name="꺾인 연결선 52"/>
          <p:cNvCxnSpPr>
            <a:stCxn id="32" idx="2"/>
            <a:endCxn id="34" idx="0"/>
          </p:cNvCxnSpPr>
          <p:nvPr/>
        </p:nvCxnSpPr>
        <p:spPr bwMode="auto">
          <a:xfrm rot="5400000">
            <a:off x="18176140" y="6253227"/>
            <a:ext cx="1065529" cy="2160240"/>
          </a:xfrm>
          <a:prstGeom prst="bent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2" name="TextBox 1"/>
          <p:cNvSpPr txBox="1"/>
          <p:nvPr/>
        </p:nvSpPr>
        <p:spPr>
          <a:xfrm>
            <a:off x="9767679" y="11287457"/>
            <a:ext cx="441659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err="1" smtClean="0">
                <a:latin typeface="Consolas" panose="020B0609020204030204" pitchFamily="49" charset="0"/>
              </a:rPr>
              <a:t>protobuf</a:t>
            </a:r>
            <a:r>
              <a:rPr lang="en-US" altLang="ko-KR" dirty="0" smtClean="0">
                <a:latin typeface="Consolas" panose="020B0609020204030204" pitchFamily="49" charset="0"/>
              </a:rPr>
              <a:t>/</a:t>
            </a:r>
            <a:r>
              <a:rPr lang="en-US" altLang="ko-KR" dirty="0" err="1" smtClean="0">
                <a:latin typeface="Consolas" panose="020B0609020204030204" pitchFamily="49" charset="0"/>
              </a:rPr>
              <a:t>tcp</a:t>
            </a:r>
            <a:endParaRPr lang="ko-KR" alt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2461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4" grpId="0" animBg="1"/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/>
          </p:cNvSpPr>
          <p:nvPr/>
        </p:nvSpPr>
        <p:spPr bwMode="auto">
          <a:xfrm>
            <a:off x="0" y="0"/>
            <a:ext cx="24384000" cy="29695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square" lIns="50800" tIns="50800" rIns="50800" bIns="50800" anchor="ctr">
            <a:normAutofit/>
          </a:bodyPr>
          <a:lstStyle>
            <a:lvl1pPr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en-US" altLang="ko-KR" sz="8000" dirty="0" smtClean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sym typeface="KoPubDotum Bold" panose="02020603020101020101" pitchFamily="18" charset="-127"/>
              </a:rPr>
              <a:t> </a:t>
            </a:r>
            <a:r>
              <a:rPr lang="en-US" altLang="ko-KR" sz="8000" dirty="0" err="1" smtClean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sym typeface="KoPubDotum Bold" panose="02020603020101020101" pitchFamily="18" charset="-127"/>
              </a:rPr>
              <a:t>Akka.Cluster.Utility</a:t>
            </a:r>
            <a:endParaRPr lang="en-US" altLang="ko-KR" sz="8000" dirty="0" smtClean="0"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  <a:sym typeface="KoPubDotum Bold" panose="02020603020101020101" pitchFamily="18" charset="-127"/>
            </a:endParaRPr>
          </a:p>
          <a:p>
            <a:pPr eaLnBrk="1"/>
            <a:r>
              <a:rPr lang="en-US" altLang="ko-KR" sz="4400" dirty="0">
                <a:solidFill>
                  <a:schemeClr val="bg1"/>
                </a:solidFill>
                <a:latin typeface="Consolas" panose="020B0609020204030204" pitchFamily="49" charset="0"/>
                <a:ea typeface="KoPub돋움체 Bold" panose="02020603020101020101" pitchFamily="18" charset="-127"/>
                <a:sym typeface="KoPubDotum Bold" panose="02020603020101020101" pitchFamily="18" charset="-127"/>
              </a:rPr>
              <a:t> https://</a:t>
            </a:r>
            <a:r>
              <a:rPr lang="en-US" altLang="ko-KR" sz="4400" dirty="0" smtClean="0">
                <a:solidFill>
                  <a:schemeClr val="bg1"/>
                </a:solidFill>
                <a:latin typeface="Consolas" panose="020B0609020204030204" pitchFamily="49" charset="0"/>
                <a:ea typeface="KoPub돋움체 Bold" panose="02020603020101020101" pitchFamily="18" charset="-127"/>
                <a:sym typeface="KoPubDotum Bold" panose="02020603020101020101" pitchFamily="18" charset="-127"/>
              </a:rPr>
              <a:t>github.com/SaladLab/Akka.Cluster.Utility</a:t>
            </a:r>
            <a:endParaRPr lang="ko-KR" altLang="ko-KR" sz="4400" dirty="0">
              <a:solidFill>
                <a:schemeClr val="bg1"/>
              </a:solidFill>
              <a:latin typeface="Consolas" panose="020B0609020204030204" pitchFamily="49" charset="0"/>
              <a:ea typeface="KoPub돋움체 Bold" panose="02020603020101020101" pitchFamily="18" charset="-127"/>
              <a:sym typeface="KoPubDotum Bold" panose="02020603020101020101" pitchFamily="18" charset="-127"/>
            </a:endParaRPr>
          </a:p>
        </p:txBody>
      </p:sp>
      <p:sp>
        <p:nvSpPr>
          <p:cNvPr id="29" name="직사각형 28"/>
          <p:cNvSpPr/>
          <p:nvPr/>
        </p:nvSpPr>
        <p:spPr bwMode="auto">
          <a:xfrm>
            <a:off x="6373832" y="6137920"/>
            <a:ext cx="6264696" cy="5904656"/>
          </a:xfrm>
          <a:prstGeom prst="rect">
            <a:avLst/>
          </a:prstGeom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30" name="모서리가 둥근 직사각형 29"/>
          <p:cNvSpPr/>
          <p:nvPr/>
        </p:nvSpPr>
        <p:spPr bwMode="auto">
          <a:xfrm>
            <a:off x="8750096" y="8226152"/>
            <a:ext cx="2517972" cy="22322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 smtClean="0">
                <a:solidFill>
                  <a:srgbClr val="0070C0"/>
                </a:solidFill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</a:rPr>
              <a:t>Actor</a:t>
            </a:r>
            <a:endParaRPr kumimoji="0" lang="en-US" altLang="ko-KR" sz="50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Consolas" panose="020B0609020204030204" pitchFamily="49" charset="0"/>
              <a:ea typeface="KoPub돋움체 Medium" panose="02020603020101020101" pitchFamily="18" charset="-127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73832" y="6137920"/>
            <a:ext cx="2143536" cy="8617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normAutofit/>
          </a:bodyPr>
          <a:lstStyle/>
          <a:p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</a:rPr>
              <a:t>NodeA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  <a:ea typeface="KoPub돋움체 Medium" panose="02020603020101020101" pitchFamily="18" charset="-127"/>
              <a:cs typeface="Consolas" panose="020B0609020204030204" pitchFamily="49" charset="0"/>
            </a:endParaRPr>
          </a:p>
        </p:txBody>
      </p:sp>
      <p:sp>
        <p:nvSpPr>
          <p:cNvPr id="32" name="직사각형 31"/>
          <p:cNvSpPr/>
          <p:nvPr/>
        </p:nvSpPr>
        <p:spPr bwMode="auto">
          <a:xfrm>
            <a:off x="13574632" y="6137920"/>
            <a:ext cx="4435536" cy="5904656"/>
          </a:xfrm>
          <a:prstGeom prst="rect">
            <a:avLst/>
          </a:prstGeom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574632" y="6137920"/>
            <a:ext cx="2143536" cy="8617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normAutofit/>
          </a:bodyPr>
          <a:lstStyle/>
          <a:p>
            <a:r>
              <a:rPr lang="en-US" altLang="ko-KR" dirty="0" err="1" smtClean="0">
                <a:solidFill>
                  <a:schemeClr val="bg1"/>
                </a:solidFill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</a:rPr>
              <a:t>NodeB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  <a:ea typeface="KoPub돋움체 Medium" panose="02020603020101020101" pitchFamily="18" charset="-127"/>
              <a:cs typeface="Consolas" panose="020B0609020204030204" pitchFamily="49" charset="0"/>
            </a:endParaRPr>
          </a:p>
        </p:txBody>
      </p:sp>
      <p:cxnSp>
        <p:nvCxnSpPr>
          <p:cNvPr id="42" name="꺾인 연결선 41"/>
          <p:cNvCxnSpPr>
            <a:stCxn id="30" idx="0"/>
            <a:endCxn id="43" idx="0"/>
          </p:cNvCxnSpPr>
          <p:nvPr/>
        </p:nvCxnSpPr>
        <p:spPr bwMode="auto">
          <a:xfrm rot="16200000" flipH="1">
            <a:off x="12677626" y="5557608"/>
            <a:ext cx="514416" cy="5851504"/>
          </a:xfrm>
          <a:prstGeom prst="bentConnector3">
            <a:avLst>
              <a:gd name="adj1" fmla="val -686091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762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43" name="TextBox 42"/>
          <p:cNvSpPr txBox="1"/>
          <p:nvPr/>
        </p:nvSpPr>
        <p:spPr>
          <a:xfrm>
            <a:off x="15554252" y="8740568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smtClean="0"/>
              <a:t>?</a:t>
            </a:r>
            <a:endParaRPr lang="ko-KR" altLang="en-US" sz="6000" dirty="0"/>
          </a:p>
        </p:txBody>
      </p:sp>
      <p:sp>
        <p:nvSpPr>
          <p:cNvPr id="45" name="TextBox 44"/>
          <p:cNvSpPr txBox="1"/>
          <p:nvPr/>
        </p:nvSpPr>
        <p:spPr>
          <a:xfrm>
            <a:off x="9910897" y="3613621"/>
            <a:ext cx="617989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>
                <a:latin typeface="Consolas" panose="020B0609020204030204" pitchFamily="49" charset="0"/>
              </a:rPr>
              <a:t>Discovery / Table</a:t>
            </a:r>
            <a:endParaRPr lang="ko-KR" alt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38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1817183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Akka.Cluster.Utility</a:t>
            </a:r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 </a:t>
            </a:r>
            <a:r>
              <a:rPr lang="en-US" altLang="ko-KR" sz="8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ActorDiscovery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8792" y="3041576"/>
            <a:ext cx="21962440" cy="9793088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altLang="ko-KR" sz="6600" dirty="0">
                <a:solidFill>
                  <a:schemeClr val="accent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Actor Discovery</a:t>
            </a:r>
            <a:endParaRPr lang="ko-KR" altLang="en-US" sz="6600" dirty="0">
              <a:solidFill>
                <a:schemeClr val="accent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857250" indent="-857250">
              <a:buFontTx/>
              <a:buChar char="-"/>
            </a:pPr>
            <a:r>
              <a:rPr lang="ko-KR" altLang="en-US" sz="6000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관심 있는 </a:t>
            </a:r>
            <a:r>
              <a:rPr lang="en-US" altLang="ko-KR" sz="6000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Actor 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를 찾아내기 </a:t>
            </a:r>
            <a:r>
              <a:rPr lang="ko-KR" altLang="en-US" sz="6000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위해</a:t>
            </a:r>
            <a:endParaRPr lang="en-US" altLang="ko-KR" sz="6000" dirty="0" smtClean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857250" indent="-857250">
              <a:buFontTx/>
              <a:buChar char="-"/>
            </a:pPr>
            <a:endParaRPr lang="en-US" altLang="ko-KR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857250" indent="-857250">
              <a:buFontTx/>
              <a:buChar char="-"/>
            </a:pPr>
            <a:endParaRPr lang="en-US" altLang="ko-KR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259599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99512" y="3041576"/>
            <a:ext cx="8928992" cy="6480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18792" y="3041576"/>
            <a:ext cx="21962440" cy="9793088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ko-KR" altLang="en-US" sz="7200" dirty="0">
                <a:solidFill>
                  <a:srgbClr val="0070C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소규모 팀</a:t>
            </a:r>
            <a:endParaRPr lang="en-US" altLang="ko-KR" sz="7200" dirty="0">
              <a:solidFill>
                <a:srgbClr val="0070C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857250" indent="-857250">
              <a:buFontTx/>
              <a:buChar char="-"/>
            </a:pPr>
            <a:r>
              <a:rPr lang="ko-KR" altLang="en-US" sz="600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서버 개발팀이 따로 없음</a:t>
            </a:r>
            <a:r>
              <a:rPr lang="en-US" altLang="ko-KR" sz="600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. </a:t>
            </a:r>
            <a:r>
              <a:rPr lang="ko-KR" altLang="en-US" sz="600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모두가 전부를 커버하는 구조</a:t>
            </a:r>
            <a:r>
              <a:rPr lang="en-US" altLang="ko-KR" sz="600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.</a:t>
            </a:r>
          </a:p>
          <a:p>
            <a:pPr marL="857250" indent="-857250">
              <a:buFontTx/>
              <a:buChar char="-"/>
            </a:pPr>
            <a:r>
              <a:rPr lang="ko-KR" altLang="en-US" sz="600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클라이언트 중심으로 개발하다가 적당한 시점에 서버를 만들어 붙임</a:t>
            </a:r>
            <a:r>
              <a:rPr lang="en-US" altLang="ko-KR" sz="600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.</a:t>
            </a:r>
          </a:p>
          <a:p>
            <a:pPr marL="1314450" lvl="1" indent="-857250">
              <a:buFontTx/>
              <a:buChar char="-"/>
            </a:pPr>
            <a:r>
              <a:rPr lang="ko-KR" altLang="en-US" sz="600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카트라이더의 경우 </a:t>
            </a:r>
            <a:r>
              <a:rPr lang="en-US" altLang="ko-KR" sz="600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3</a:t>
            </a:r>
            <a:r>
              <a:rPr lang="ko-KR" altLang="en-US" sz="600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차 </a:t>
            </a:r>
            <a:r>
              <a:rPr lang="ko-KR" altLang="en-US" sz="6000" dirty="0" err="1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클베</a:t>
            </a:r>
            <a:r>
              <a:rPr lang="ko-KR" altLang="en-US" sz="600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직전에 서버 작성</a:t>
            </a:r>
            <a:r>
              <a:rPr lang="en-US" altLang="ko-KR" sz="600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. (</a:t>
            </a:r>
            <a:r>
              <a:rPr lang="ko-KR" altLang="en-US" sz="600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단일 서버</a:t>
            </a:r>
            <a:r>
              <a:rPr lang="en-US" altLang="ko-KR" sz="600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)</a:t>
            </a:r>
            <a:endParaRPr lang="ko-KR" altLang="en-US" sz="6000" dirty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endParaRPr lang="ko-KR" altLang="en-US" sz="6000" dirty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8792" y="1025922"/>
            <a:ext cx="444865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개발 과정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451" y="7002016"/>
            <a:ext cx="13471868" cy="5832648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 bwMode="auto">
          <a:xfrm>
            <a:off x="7007424" y="11682536"/>
            <a:ext cx="6048672" cy="792088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7897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 bwMode="auto">
          <a:xfrm>
            <a:off x="1429804" y="3761656"/>
            <a:ext cx="9754083" cy="7200800"/>
          </a:xfrm>
          <a:prstGeom prst="rect">
            <a:avLst/>
          </a:prstGeom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8792" y="1025922"/>
            <a:ext cx="1817183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Akka.Cluster.Utility</a:t>
            </a:r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 </a:t>
            </a:r>
            <a:r>
              <a:rPr lang="en-US" altLang="ko-KR" sz="8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ActorDiscovery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29804" y="3761656"/>
            <a:ext cx="2580470" cy="8617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normAutofit/>
          </a:bodyPr>
          <a:lstStyle/>
          <a:p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</a:rPr>
              <a:t>NodeA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  <a:ea typeface="KoPub돋움체 Medium" panose="02020603020101020101" pitchFamily="18" charset="-127"/>
              <a:cs typeface="Consolas" panose="020B0609020204030204" pitchFamily="49" charset="0"/>
            </a:endParaRPr>
          </a:p>
        </p:txBody>
      </p:sp>
      <p:sp>
        <p:nvSpPr>
          <p:cNvPr id="21" name="직사각형 20"/>
          <p:cNvSpPr/>
          <p:nvPr/>
        </p:nvSpPr>
        <p:spPr bwMode="auto">
          <a:xfrm>
            <a:off x="12768064" y="3761656"/>
            <a:ext cx="9754083" cy="7200800"/>
          </a:xfrm>
          <a:prstGeom prst="rect">
            <a:avLst/>
          </a:prstGeom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768064" y="3801797"/>
            <a:ext cx="2520280" cy="8617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normAutofit/>
          </a:bodyPr>
          <a:lstStyle/>
          <a:p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</a:rPr>
              <a:t>NodeB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  <a:ea typeface="KoPub돋움체 Medium" panose="02020603020101020101" pitchFamily="18" charset="-127"/>
              <a:cs typeface="Consolas" panose="020B0609020204030204" pitchFamily="49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47184" y="9726053"/>
            <a:ext cx="6336703" cy="12364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 anchor="ctr">
            <a:normAutofit/>
          </a:bodyPr>
          <a:lstStyle/>
          <a:p>
            <a:pPr algn="ctr"/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</a:rPr>
              <a:t>ActorDiscovery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  <a:ea typeface="KoPub돋움체 Medium" panose="02020603020101020101" pitchFamily="18" charset="-127"/>
              <a:cs typeface="Consolas" panose="020B0609020204030204" pitchFamily="49" charset="0"/>
            </a:endParaRPr>
          </a:p>
        </p:txBody>
      </p:sp>
      <p:cxnSp>
        <p:nvCxnSpPr>
          <p:cNvPr id="26" name="꺾인 연결선 25"/>
          <p:cNvCxnSpPr>
            <a:stCxn id="24" idx="2"/>
            <a:endCxn id="23" idx="2"/>
          </p:cNvCxnSpPr>
          <p:nvPr/>
        </p:nvCxnSpPr>
        <p:spPr bwMode="auto">
          <a:xfrm rot="5400000" flipH="1" flipV="1">
            <a:off x="13668351" y="5295848"/>
            <a:ext cx="13792" cy="11319423"/>
          </a:xfrm>
          <a:prstGeom prst="bentConnector3">
            <a:avLst>
              <a:gd name="adj1" fmla="val -10042409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23" name="TextBox 22"/>
          <p:cNvSpPr txBox="1"/>
          <p:nvPr/>
        </p:nvSpPr>
        <p:spPr>
          <a:xfrm>
            <a:off x="16166607" y="9712261"/>
            <a:ext cx="6336703" cy="12364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 anchor="ctr">
            <a:normAutofit/>
          </a:bodyPr>
          <a:lstStyle/>
          <a:p>
            <a:pPr algn="ctr"/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</a:rPr>
              <a:t>ActorDiscovery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  <a:ea typeface="KoPub돋움체 Medium" panose="02020603020101020101" pitchFamily="18" charset="-127"/>
              <a:cs typeface="Consolas" panose="020B0609020204030204" pitchFamily="49" charset="0"/>
            </a:endParaRPr>
          </a:p>
        </p:txBody>
      </p:sp>
      <p:sp>
        <p:nvSpPr>
          <p:cNvPr id="27" name="모서리가 둥근 직사각형 26"/>
          <p:cNvSpPr/>
          <p:nvPr/>
        </p:nvSpPr>
        <p:spPr bwMode="auto">
          <a:xfrm>
            <a:off x="1868603" y="6015390"/>
            <a:ext cx="3914685" cy="180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UserActor</a:t>
            </a:r>
            <a:endParaRPr lang="en-US" altLang="ko-KR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8" name="모서리가 둥근 직사각형 27"/>
          <p:cNvSpPr/>
          <p:nvPr/>
        </p:nvSpPr>
        <p:spPr bwMode="auto">
          <a:xfrm>
            <a:off x="6143685" y="5981147"/>
            <a:ext cx="4700023" cy="1800000"/>
          </a:xfrm>
          <a:prstGeom prst="roundRect">
            <a:avLst/>
          </a:prstGeom>
          <a:solidFill>
            <a:srgbClr val="00B05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ServiceActor</a:t>
            </a:r>
            <a:endParaRPr lang="en-US" altLang="ko-KR" dirty="0">
              <a:solidFill>
                <a:schemeClr val="bg1">
                  <a:lumMod val="9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9" name="모서리가 둥근 직사각형 28"/>
          <p:cNvSpPr/>
          <p:nvPr/>
        </p:nvSpPr>
        <p:spPr bwMode="auto">
          <a:xfrm>
            <a:off x="13560152" y="5994104"/>
            <a:ext cx="3914685" cy="180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UserActor</a:t>
            </a:r>
            <a:endParaRPr lang="en-US" altLang="ko-KR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0" name="모서리가 둥근 직사각형 29"/>
          <p:cNvSpPr/>
          <p:nvPr/>
        </p:nvSpPr>
        <p:spPr bwMode="auto">
          <a:xfrm>
            <a:off x="18078046" y="5981147"/>
            <a:ext cx="3914685" cy="180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UserActor</a:t>
            </a:r>
            <a:endParaRPr lang="en-US" altLang="ko-KR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33" name="꺾인 연결선 32"/>
          <p:cNvCxnSpPr>
            <a:stCxn id="27" idx="2"/>
            <a:endCxn id="24" idx="1"/>
          </p:cNvCxnSpPr>
          <p:nvPr/>
        </p:nvCxnSpPr>
        <p:spPr bwMode="auto">
          <a:xfrm rot="16200000" flipH="1">
            <a:off x="3072133" y="8569203"/>
            <a:ext cx="2528865" cy="1021238"/>
          </a:xfrm>
          <a:prstGeom prst="bentConnector2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35" name="꺾인 연결선 34"/>
          <p:cNvCxnSpPr>
            <a:stCxn id="28" idx="2"/>
          </p:cNvCxnSpPr>
          <p:nvPr/>
        </p:nvCxnSpPr>
        <p:spPr bwMode="auto">
          <a:xfrm rot="5400000">
            <a:off x="7265042" y="8531640"/>
            <a:ext cx="1979149" cy="478162"/>
          </a:xfrm>
          <a:prstGeom prst="bent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36" name="꺾인 연결선 35"/>
          <p:cNvCxnSpPr>
            <a:stCxn id="29" idx="2"/>
            <a:endCxn id="23" idx="1"/>
          </p:cNvCxnSpPr>
          <p:nvPr/>
        </p:nvCxnSpPr>
        <p:spPr bwMode="auto">
          <a:xfrm rot="16200000" flipH="1">
            <a:off x="14573872" y="8737727"/>
            <a:ext cx="2536359" cy="649112"/>
          </a:xfrm>
          <a:prstGeom prst="bentConnector2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39" name="타원 38"/>
          <p:cNvSpPr/>
          <p:nvPr/>
        </p:nvSpPr>
        <p:spPr bwMode="auto">
          <a:xfrm>
            <a:off x="4021064" y="8055858"/>
            <a:ext cx="644473" cy="648072"/>
          </a:xfrm>
          <a:prstGeom prst="ellipse">
            <a:avLst/>
          </a:prstGeom>
          <a:solidFill>
            <a:srgbClr val="00B05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40" name="타원 39"/>
          <p:cNvSpPr/>
          <p:nvPr/>
        </p:nvSpPr>
        <p:spPr bwMode="auto">
          <a:xfrm>
            <a:off x="15842051" y="8055858"/>
            <a:ext cx="644473" cy="648072"/>
          </a:xfrm>
          <a:prstGeom prst="ellipse">
            <a:avLst/>
          </a:prstGeom>
          <a:solidFill>
            <a:srgbClr val="00B05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41" name="타원 40"/>
          <p:cNvSpPr/>
          <p:nvPr/>
        </p:nvSpPr>
        <p:spPr bwMode="auto">
          <a:xfrm>
            <a:off x="7714659" y="9388225"/>
            <a:ext cx="644473" cy="648072"/>
          </a:xfrm>
          <a:prstGeom prst="ellipse">
            <a:avLst/>
          </a:prstGeom>
          <a:solidFill>
            <a:srgbClr val="00B05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44" name="타원 43"/>
          <p:cNvSpPr/>
          <p:nvPr/>
        </p:nvSpPr>
        <p:spPr bwMode="auto">
          <a:xfrm>
            <a:off x="19022141" y="9275906"/>
            <a:ext cx="644473" cy="648072"/>
          </a:xfrm>
          <a:prstGeom prst="ellipse">
            <a:avLst/>
          </a:prstGeom>
          <a:solidFill>
            <a:srgbClr val="00B05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48413" y="8141983"/>
            <a:ext cx="256993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Register</a:t>
            </a:r>
            <a:endParaRPr lang="ko-KR" alt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010196" y="8712312"/>
            <a:ext cx="182293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Notify</a:t>
            </a:r>
            <a:endParaRPr lang="ko-KR" alt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5841673" y="8730208"/>
            <a:ext cx="182293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Notify</a:t>
            </a:r>
            <a:endParaRPr lang="ko-KR" alt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1768137" y="12355778"/>
            <a:ext cx="335220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share state</a:t>
            </a:r>
            <a:endParaRPr lang="ko-KR" alt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1782040" y="8730208"/>
            <a:ext cx="189346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dirty="0"/>
              <a:t>Listen</a:t>
            </a:r>
            <a:endParaRPr lang="ko-KR" alt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3497748" y="8747155"/>
            <a:ext cx="189346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dirty="0"/>
              <a:t>Listen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74977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9" grpId="0" animBg="1"/>
      <p:bldP spid="40" grpId="0" animBg="1"/>
      <p:bldP spid="41" grpId="0" animBg="1"/>
      <p:bldP spid="44" grpId="0" animBg="1"/>
      <p:bldP spid="12" grpId="0"/>
      <p:bldP spid="45" grpId="0"/>
      <p:bldP spid="47" grpId="0"/>
      <p:bldP spid="48" grpId="0"/>
      <p:bldP spid="49" grpId="0"/>
      <p:bldP spid="5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1817183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Akka.Cluster.Utility</a:t>
            </a:r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 </a:t>
            </a:r>
            <a:r>
              <a:rPr lang="en-US" altLang="ko-KR" sz="8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ActorDiscovery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8792" y="3041576"/>
            <a:ext cx="21746416" cy="9720000"/>
          </a:xfrm>
          <a:prstGeom prst="rect">
            <a:avLst/>
          </a:prstGeom>
          <a:noFill/>
          <a:ln w="38100">
            <a:solidFill>
              <a:schemeClr val="bg2"/>
            </a:solidFill>
            <a:prstDash val="solid"/>
          </a:ln>
        </p:spPr>
        <p:txBody>
          <a:bodyPr wrap="none" lIns="108000" tIns="108000" rIns="108000" bIns="108000" rtlCol="0" anchor="t">
            <a:noAutofit/>
          </a:bodyPr>
          <a:lstStyle/>
          <a:p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register actor</a:t>
            </a:r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ServiceActor</a:t>
            </a:r>
            <a:r>
              <a:rPr lang="en-US" altLang="ko-KR" sz="4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override</a:t>
            </a:r>
            <a:r>
              <a:rPr lang="en-US" altLang="ko-KR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PreStart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(){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Discovery.Tell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Register(Self, </a:t>
            </a:r>
            <a:r>
              <a:rPr lang="en-US" altLang="ko-KR" sz="4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nameof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altLang="ko-KR" sz="4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ServiceActor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)));</a:t>
            </a:r>
          </a:p>
          <a:p>
            <a:r>
              <a:rPr lang="ko-KR" altLang="en-US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altLang="ko-KR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discover registered actor</a:t>
            </a:r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UserActor</a:t>
            </a:r>
            <a:r>
              <a:rPr lang="en-US" altLang="ko-KR" sz="4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override</a:t>
            </a:r>
            <a:r>
              <a:rPr lang="en-US" altLang="ko-KR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PreStart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Discovery.Tell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Monitor(</a:t>
            </a:r>
            <a:r>
              <a:rPr lang="en-US" altLang="ko-KR" sz="4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nameof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altLang="ko-KR" sz="4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ServiceActor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)));</a:t>
            </a:r>
          </a:p>
          <a:p>
            <a:r>
              <a:rPr lang="ko-KR" altLang="en-US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altLang="ko-KR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altLang="ko-KR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OnActorUp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ActorUp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m) { ... }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altLang="ko-KR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OnActorDown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ActorDown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m) { ... }</a:t>
            </a:r>
          </a:p>
        </p:txBody>
      </p:sp>
      <p:sp>
        <p:nvSpPr>
          <p:cNvPr id="4" name="직사각형 3"/>
          <p:cNvSpPr/>
          <p:nvPr/>
        </p:nvSpPr>
        <p:spPr bwMode="auto">
          <a:xfrm>
            <a:off x="2470920" y="5129808"/>
            <a:ext cx="17929992" cy="792088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6" name="직사각형 5"/>
          <p:cNvSpPr/>
          <p:nvPr/>
        </p:nvSpPr>
        <p:spPr bwMode="auto">
          <a:xfrm>
            <a:off x="2470920" y="9162256"/>
            <a:ext cx="15807402" cy="864096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8" name="직사각형 7"/>
          <p:cNvSpPr/>
          <p:nvPr/>
        </p:nvSpPr>
        <p:spPr bwMode="auto">
          <a:xfrm>
            <a:off x="3407024" y="10482726"/>
            <a:ext cx="10225136" cy="155985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7104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2142868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Akka.Cluster.Utility</a:t>
            </a:r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 </a:t>
            </a:r>
            <a:r>
              <a:rPr lang="en-US" altLang="ko-KR" sz="8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DistributedActorTable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8792" y="3041576"/>
            <a:ext cx="21962440" cy="9793088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altLang="ko-KR" sz="6600" dirty="0" smtClean="0">
                <a:solidFill>
                  <a:schemeClr val="accent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Distributed </a:t>
            </a:r>
            <a:r>
              <a:rPr lang="en-US" altLang="ko-KR" sz="6600" dirty="0">
                <a:solidFill>
                  <a:schemeClr val="accent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Actor Table</a:t>
            </a:r>
            <a:endParaRPr lang="ko-KR" altLang="en-US" sz="6600" dirty="0">
              <a:solidFill>
                <a:schemeClr val="accent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857250" indent="-857250">
              <a:buFontTx/>
              <a:buChar char="-"/>
            </a:pP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여러 클러스터 </a:t>
            </a:r>
            <a:r>
              <a:rPr lang="ko-KR" altLang="en-US" sz="6000" dirty="0" err="1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노드에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분산되는 </a:t>
            </a:r>
            <a:r>
              <a:rPr lang="ko-KR" altLang="en-US" sz="6000" dirty="0" err="1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액터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테이블</a:t>
            </a:r>
            <a:endParaRPr lang="en-US" altLang="ko-KR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857250" indent="-857250">
              <a:buFontTx/>
              <a:buChar char="-"/>
            </a:pPr>
            <a:r>
              <a:rPr lang="en-US" altLang="ko-KR" sz="6000" dirty="0" err="1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Sharding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과 유사하나 좀 더 단순한 구현체 </a:t>
            </a:r>
            <a:endParaRPr lang="en-US" altLang="ko-KR" sz="6000" dirty="0" smtClean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314450" lvl="1" indent="-857250">
              <a:buFontTx/>
              <a:buChar char="-"/>
            </a:pPr>
            <a:r>
              <a:rPr lang="ko-KR" altLang="en-US" sz="6000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마스터 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테이블 </a:t>
            </a:r>
            <a:r>
              <a:rPr lang="ko-KR" altLang="en-US" sz="6000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존재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en-US" altLang="ko-KR" sz="6000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(SPOF/B)</a:t>
            </a:r>
            <a:endParaRPr lang="en-US" altLang="ko-KR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857250" indent="-857250">
              <a:buFontTx/>
              <a:buChar char="-"/>
            </a:pPr>
            <a:endParaRPr lang="en-US" altLang="ko-KR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35430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 bwMode="auto">
          <a:xfrm>
            <a:off x="1174777" y="3761656"/>
            <a:ext cx="7344814" cy="8496944"/>
          </a:xfrm>
          <a:prstGeom prst="rect">
            <a:avLst/>
          </a:prstGeom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8792" y="1025922"/>
            <a:ext cx="2142868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Akka.Cluster.Utility</a:t>
            </a:r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 </a:t>
            </a:r>
            <a:r>
              <a:rPr lang="en-US" altLang="ko-KR" sz="8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DistributedActorTable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74776" y="3761656"/>
            <a:ext cx="2580470" cy="8617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normAutofit/>
          </a:bodyPr>
          <a:lstStyle/>
          <a:p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</a:rPr>
              <a:t>NodeA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  <a:ea typeface="KoPub돋움체 Medium" panose="02020603020101020101" pitchFamily="18" charset="-127"/>
              <a:cs typeface="Consolas" panose="020B0609020204030204" pitchFamily="49" charset="0"/>
            </a:endParaRPr>
          </a:p>
        </p:txBody>
      </p:sp>
      <p:sp>
        <p:nvSpPr>
          <p:cNvPr id="38" name="직사각형 37"/>
          <p:cNvSpPr/>
          <p:nvPr/>
        </p:nvSpPr>
        <p:spPr bwMode="auto">
          <a:xfrm>
            <a:off x="9383689" y="3761656"/>
            <a:ext cx="6192686" cy="8496944"/>
          </a:xfrm>
          <a:prstGeom prst="rect">
            <a:avLst/>
          </a:prstGeom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383687" y="3761656"/>
            <a:ext cx="2580470" cy="8617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normAutofit/>
          </a:bodyPr>
          <a:lstStyle/>
          <a:p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</a:rPr>
              <a:t>NodeB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  <a:ea typeface="KoPub돋움체 Medium" panose="02020603020101020101" pitchFamily="18" charset="-127"/>
              <a:cs typeface="Consolas" panose="020B0609020204030204" pitchFamily="49" charset="0"/>
            </a:endParaRPr>
          </a:p>
        </p:txBody>
      </p:sp>
      <p:sp>
        <p:nvSpPr>
          <p:cNvPr id="50" name="모서리가 둥근 직사각형 49"/>
          <p:cNvSpPr/>
          <p:nvPr/>
        </p:nvSpPr>
        <p:spPr bwMode="auto">
          <a:xfrm>
            <a:off x="1534815" y="5345832"/>
            <a:ext cx="6589821" cy="5400600"/>
          </a:xfrm>
          <a:prstGeom prst="roundRect">
            <a:avLst/>
          </a:prstGeom>
          <a:solidFill>
            <a:srgbClr val="00B05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ActorTable</a:t>
            </a:r>
            <a:endParaRPr lang="en-US" altLang="ko-KR" dirty="0">
              <a:solidFill>
                <a:schemeClr val="bg1">
                  <a:lumMod val="9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541144"/>
              </p:ext>
            </p:extLst>
          </p:nvPr>
        </p:nvGraphicFramePr>
        <p:xfrm>
          <a:off x="1946958" y="6641976"/>
          <a:ext cx="5765534" cy="3413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33086">
                  <a:extLst>
                    <a:ext uri="{9D8B030D-6E8A-4147-A177-3AD203B41FA5}">
                      <a16:colId xmlns:a16="http://schemas.microsoft.com/office/drawing/2014/main" xmlns="" val="2155800997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xmlns="" val="2096993218"/>
                    </a:ext>
                  </a:extLst>
                </a:gridCol>
              </a:tblGrid>
              <a:tr h="79602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ID</a:t>
                      </a:r>
                      <a:endParaRPr lang="ko-KR" altLang="en-US" sz="5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ActorRef</a:t>
                      </a:r>
                      <a:endParaRPr lang="ko-KR" altLang="en-US" sz="5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99079251"/>
                  </a:ext>
                </a:extLst>
              </a:tr>
              <a:tr h="79602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5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Actor1</a:t>
                      </a:r>
                      <a:endParaRPr lang="ko-KR" altLang="en-US" sz="5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51098547"/>
                  </a:ext>
                </a:extLst>
              </a:tr>
              <a:tr h="79602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endParaRPr lang="ko-KR" altLang="en-US" sz="5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Actor2</a:t>
                      </a:r>
                      <a:endParaRPr lang="ko-KR" altLang="en-US" sz="5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672863955"/>
                  </a:ext>
                </a:extLst>
              </a:tr>
              <a:tr h="79602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  <a:endParaRPr lang="ko-KR" altLang="en-US" sz="5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Actor3</a:t>
                      </a:r>
                      <a:endParaRPr lang="ko-KR" altLang="en-US" sz="5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09022633"/>
                  </a:ext>
                </a:extLst>
              </a:tr>
            </a:tbl>
          </a:graphicData>
        </a:graphic>
      </p:graphicFrame>
      <p:sp>
        <p:nvSpPr>
          <p:cNvPr id="52" name="직사각형 51"/>
          <p:cNvSpPr/>
          <p:nvPr/>
        </p:nvSpPr>
        <p:spPr bwMode="auto">
          <a:xfrm>
            <a:off x="16440474" y="3761656"/>
            <a:ext cx="6192686" cy="8496944"/>
          </a:xfrm>
          <a:prstGeom prst="rect">
            <a:avLst/>
          </a:prstGeom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6440472" y="3761656"/>
            <a:ext cx="2580470" cy="8617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normAutofit/>
          </a:bodyPr>
          <a:lstStyle/>
          <a:p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</a:rPr>
              <a:t>NodeC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  <a:ea typeface="KoPub돋움체 Medium" panose="02020603020101020101" pitchFamily="18" charset="-127"/>
              <a:cs typeface="Consolas" panose="020B0609020204030204" pitchFamily="49" charset="0"/>
            </a:endParaRPr>
          </a:p>
        </p:txBody>
      </p:sp>
      <p:sp>
        <p:nvSpPr>
          <p:cNvPr id="54" name="모서리가 둥근 직사각형 53"/>
          <p:cNvSpPr/>
          <p:nvPr/>
        </p:nvSpPr>
        <p:spPr bwMode="auto">
          <a:xfrm>
            <a:off x="10715836" y="5710637"/>
            <a:ext cx="3528392" cy="180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Actor1</a:t>
            </a:r>
          </a:p>
        </p:txBody>
      </p:sp>
      <p:sp>
        <p:nvSpPr>
          <p:cNvPr id="55" name="모서리가 둥근 직사각형 54"/>
          <p:cNvSpPr/>
          <p:nvPr/>
        </p:nvSpPr>
        <p:spPr bwMode="auto">
          <a:xfrm>
            <a:off x="10715836" y="8348856"/>
            <a:ext cx="3528392" cy="180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Actor2</a:t>
            </a:r>
          </a:p>
        </p:txBody>
      </p:sp>
      <p:sp>
        <p:nvSpPr>
          <p:cNvPr id="56" name="모서리가 둥근 직사각형 55"/>
          <p:cNvSpPr/>
          <p:nvPr/>
        </p:nvSpPr>
        <p:spPr bwMode="auto">
          <a:xfrm>
            <a:off x="17772621" y="5706545"/>
            <a:ext cx="3528392" cy="180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Actor3</a:t>
            </a:r>
          </a:p>
        </p:txBody>
      </p:sp>
      <p:sp>
        <p:nvSpPr>
          <p:cNvPr id="57" name="모서리가 둥근 직사각형 56"/>
          <p:cNvSpPr/>
          <p:nvPr/>
        </p:nvSpPr>
        <p:spPr bwMode="auto">
          <a:xfrm>
            <a:off x="17778030" y="8348856"/>
            <a:ext cx="3528392" cy="180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Actor4</a:t>
            </a:r>
          </a:p>
        </p:txBody>
      </p:sp>
      <p:cxnSp>
        <p:nvCxnSpPr>
          <p:cNvPr id="5" name="꺾인 연결선 4"/>
          <p:cNvCxnSpPr>
            <a:endCxn id="54" idx="1"/>
          </p:cNvCxnSpPr>
          <p:nvPr/>
        </p:nvCxnSpPr>
        <p:spPr bwMode="auto">
          <a:xfrm flipV="1">
            <a:off x="7712492" y="6610637"/>
            <a:ext cx="3003344" cy="1399491"/>
          </a:xfrm>
          <a:prstGeom prst="bentConnector3">
            <a:avLst>
              <a:gd name="adj1" fmla="val 41941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58" name="꺾인 연결선 57"/>
          <p:cNvCxnSpPr>
            <a:endCxn id="55" idx="1"/>
          </p:cNvCxnSpPr>
          <p:nvPr/>
        </p:nvCxnSpPr>
        <p:spPr bwMode="auto">
          <a:xfrm>
            <a:off x="7712492" y="8848348"/>
            <a:ext cx="3003344" cy="400508"/>
          </a:xfrm>
          <a:prstGeom prst="bentConnector3">
            <a:avLst>
              <a:gd name="adj1" fmla="val 41941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59" name="꺾인 연결선 58"/>
          <p:cNvCxnSpPr>
            <a:endCxn id="56" idx="1"/>
          </p:cNvCxnSpPr>
          <p:nvPr/>
        </p:nvCxnSpPr>
        <p:spPr bwMode="auto">
          <a:xfrm rot="5400000" flipH="1" flipV="1">
            <a:off x="13601526" y="8980129"/>
            <a:ext cx="6544679" cy="1797512"/>
          </a:xfrm>
          <a:prstGeom prst="bentConnector2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61" name="꺾인 연결선 60"/>
          <p:cNvCxnSpPr/>
          <p:nvPr/>
        </p:nvCxnSpPr>
        <p:spPr bwMode="auto">
          <a:xfrm>
            <a:off x="7717901" y="9741261"/>
            <a:ext cx="8251800" cy="3409964"/>
          </a:xfrm>
          <a:prstGeom prst="bentConnector3">
            <a:avLst>
              <a:gd name="adj1" fmla="val 15127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8589862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2142868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Akka.Cluster.Utility</a:t>
            </a:r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 </a:t>
            </a:r>
            <a:r>
              <a:rPr lang="en-US" altLang="ko-KR" sz="8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DistributedActorTable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8792" y="3041576"/>
            <a:ext cx="21746416" cy="9720000"/>
          </a:xfrm>
          <a:prstGeom prst="rect">
            <a:avLst/>
          </a:prstGeom>
          <a:noFill/>
          <a:ln w="38100">
            <a:solidFill>
              <a:schemeClr val="bg2"/>
            </a:solidFill>
            <a:prstDash val="solid"/>
          </a:ln>
        </p:spPr>
        <p:txBody>
          <a:bodyPr wrap="none" lIns="108000" tIns="108000" rIns="108000" bIns="108000" rtlCol="0" anchor="t">
            <a:noAutofit/>
          </a:bodyPr>
          <a:lstStyle/>
          <a:p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create table</a:t>
            </a:r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table =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System.ActorOf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err="1" smtClean="0">
                <a:highlight>
                  <a:srgbClr val="FFFFFF"/>
                </a:highlight>
                <a:latin typeface="Consolas" panose="020B0609020204030204" pitchFamily="49" charset="0"/>
              </a:rPr>
              <a:t>Props.Create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(() =&gt;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Table(</a:t>
            </a:r>
            <a:r>
              <a:rPr lang="en-US" altLang="ko-KR" sz="4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"Test"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, ...)));</a:t>
            </a:r>
          </a:p>
          <a:p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create actor on table</a:t>
            </a:r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reply =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await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table.Ask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CreateReply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Create(id, ...));</a:t>
            </a:r>
          </a:p>
          <a:p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reply.Actor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endParaRPr lang="en-US" altLang="ko-KR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get actor from table</a:t>
            </a:r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reply =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await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table.Ask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GetReply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Get(id));</a:t>
            </a:r>
          </a:p>
          <a:p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reply.Actor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endParaRPr lang="en-US" altLang="ko-KR" sz="4400" dirty="0"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4" name="직사각형 3"/>
          <p:cNvSpPr/>
          <p:nvPr/>
        </p:nvSpPr>
        <p:spPr bwMode="auto">
          <a:xfrm>
            <a:off x="5063209" y="6497960"/>
            <a:ext cx="15625736" cy="792088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6" name="직사각형 5"/>
          <p:cNvSpPr/>
          <p:nvPr/>
        </p:nvSpPr>
        <p:spPr bwMode="auto">
          <a:xfrm>
            <a:off x="4991200" y="9162256"/>
            <a:ext cx="12169352" cy="792088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9742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/>
          </p:cNvSpPr>
          <p:nvPr/>
        </p:nvSpPr>
        <p:spPr bwMode="auto">
          <a:xfrm>
            <a:off x="0" y="0"/>
            <a:ext cx="24384000" cy="29695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square" lIns="50800" tIns="50800" rIns="50800" bIns="50800" anchor="ctr">
            <a:normAutofit/>
          </a:bodyPr>
          <a:lstStyle>
            <a:lvl1pPr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en-US" altLang="ko-KR" sz="8000" dirty="0" smtClean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sym typeface="KoPubDotum Bold" panose="02020603020101020101" pitchFamily="18" charset="-127"/>
              </a:rPr>
              <a:t> </a:t>
            </a:r>
            <a:r>
              <a:rPr lang="en-US" altLang="ko-KR" sz="8000" dirty="0" err="1" smtClean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sym typeface="KoPubDotum Bold" panose="02020603020101020101" pitchFamily="18" charset="-127"/>
              </a:rPr>
              <a:t>TrackableData</a:t>
            </a:r>
            <a:endParaRPr lang="en-US" altLang="ko-KR" sz="8000" dirty="0" smtClean="0">
              <a:solidFill>
                <a:schemeClr val="bg1"/>
              </a:solidFill>
              <a:latin typeface="KoPub돋움체 Bold" panose="02020603020101020101" pitchFamily="18" charset="-127"/>
              <a:ea typeface="KoPub돋움체 Bold" panose="02020603020101020101" pitchFamily="18" charset="-127"/>
              <a:sym typeface="KoPubDotum Bold" panose="02020603020101020101" pitchFamily="18" charset="-127"/>
            </a:endParaRPr>
          </a:p>
          <a:p>
            <a:pPr eaLnBrk="1"/>
            <a:r>
              <a:rPr lang="en-US" altLang="ko-KR" sz="4400" dirty="0">
                <a:solidFill>
                  <a:schemeClr val="bg1"/>
                </a:solidFill>
                <a:latin typeface="Consolas" panose="020B0609020204030204" pitchFamily="49" charset="0"/>
                <a:ea typeface="KoPub돋움체 Bold" panose="02020603020101020101" pitchFamily="18" charset="-127"/>
                <a:sym typeface="KoPubDotum Bold" panose="02020603020101020101" pitchFamily="18" charset="-127"/>
              </a:rPr>
              <a:t> https://github.com/SaladLab/TrackableData</a:t>
            </a:r>
            <a:endParaRPr lang="ko-KR" altLang="ko-KR" sz="4400" dirty="0">
              <a:solidFill>
                <a:schemeClr val="bg1"/>
              </a:solidFill>
              <a:latin typeface="Consolas" panose="020B0609020204030204" pitchFamily="49" charset="0"/>
              <a:ea typeface="KoPub돋움체 Bold" panose="02020603020101020101" pitchFamily="18" charset="-127"/>
              <a:sym typeface="KoPubDotum Bold" panose="02020603020101020101" pitchFamily="18" charset="-127"/>
            </a:endParaRPr>
          </a:p>
        </p:txBody>
      </p:sp>
      <p:sp>
        <p:nvSpPr>
          <p:cNvPr id="29" name="직사각형 28"/>
          <p:cNvSpPr/>
          <p:nvPr/>
        </p:nvSpPr>
        <p:spPr bwMode="auto">
          <a:xfrm>
            <a:off x="7252408" y="4049688"/>
            <a:ext cx="6264696" cy="5904656"/>
          </a:xfrm>
          <a:prstGeom prst="rect">
            <a:avLst/>
          </a:prstGeom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30" name="모서리가 둥근 직사각형 29"/>
          <p:cNvSpPr/>
          <p:nvPr/>
        </p:nvSpPr>
        <p:spPr bwMode="auto">
          <a:xfrm>
            <a:off x="9628672" y="6137920"/>
            <a:ext cx="2517972" cy="22322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 smtClean="0">
                <a:solidFill>
                  <a:srgbClr val="0070C0"/>
                </a:solidFill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</a:rPr>
              <a:t>Actor</a:t>
            </a:r>
            <a:endParaRPr kumimoji="0" lang="en-US" altLang="ko-KR" sz="50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Consolas" panose="020B0609020204030204" pitchFamily="49" charset="0"/>
              <a:ea typeface="KoPub돋움체 Medium" panose="02020603020101020101" pitchFamily="18" charset="-127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52408" y="4049688"/>
            <a:ext cx="2143536" cy="8617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normAutofit/>
          </a:bodyPr>
          <a:lstStyle/>
          <a:p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</a:rPr>
              <a:t>NodeA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  <a:ea typeface="KoPub돋움체 Medium" panose="02020603020101020101" pitchFamily="18" charset="-127"/>
              <a:cs typeface="Consolas" panose="020B0609020204030204" pitchFamily="49" charset="0"/>
            </a:endParaRPr>
          </a:p>
        </p:txBody>
      </p:sp>
      <p:sp>
        <p:nvSpPr>
          <p:cNvPr id="32" name="직사각형 31"/>
          <p:cNvSpPr/>
          <p:nvPr/>
        </p:nvSpPr>
        <p:spPr bwMode="auto">
          <a:xfrm>
            <a:off x="14453208" y="4049688"/>
            <a:ext cx="4435536" cy="5904656"/>
          </a:xfrm>
          <a:prstGeom prst="rect">
            <a:avLst/>
          </a:prstGeom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453208" y="4049688"/>
            <a:ext cx="2143536" cy="8617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normAutofit/>
          </a:bodyPr>
          <a:lstStyle/>
          <a:p>
            <a:r>
              <a:rPr lang="en-US" altLang="ko-KR" dirty="0" err="1" smtClean="0">
                <a:solidFill>
                  <a:schemeClr val="bg1"/>
                </a:solidFill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</a:rPr>
              <a:t>NodeB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  <a:ea typeface="KoPub돋움체 Medium" panose="02020603020101020101" pitchFamily="18" charset="-127"/>
              <a:cs typeface="Consolas" panose="020B0609020204030204" pitchFamily="49" charset="0"/>
            </a:endParaRPr>
          </a:p>
        </p:txBody>
      </p:sp>
      <p:sp>
        <p:nvSpPr>
          <p:cNvPr id="34" name="직사각형 33"/>
          <p:cNvSpPr/>
          <p:nvPr/>
        </p:nvSpPr>
        <p:spPr bwMode="auto">
          <a:xfrm>
            <a:off x="2355864" y="6354144"/>
            <a:ext cx="3240000" cy="1800000"/>
          </a:xfrm>
          <a:prstGeom prst="rect">
            <a:avLst/>
          </a:prstGeom>
          <a:solidFill>
            <a:schemeClr val="accent1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Client</a:t>
            </a: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sym typeface="Helvetica Light" charset="0"/>
            </a:endParaRPr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44" y="6626648"/>
            <a:ext cx="1221596" cy="1254792"/>
          </a:xfrm>
          <a:prstGeom prst="rect">
            <a:avLst/>
          </a:prstGeom>
        </p:spPr>
      </p:pic>
      <p:sp>
        <p:nvSpPr>
          <p:cNvPr id="39" name="순서도: 자기 디스크 38"/>
          <p:cNvSpPr/>
          <p:nvPr/>
        </p:nvSpPr>
        <p:spPr>
          <a:xfrm>
            <a:off x="20256896" y="6271575"/>
            <a:ext cx="3024336" cy="1964937"/>
          </a:xfrm>
          <a:prstGeom prst="flowChartMagneticDisk">
            <a:avLst/>
          </a:prstGeom>
          <a:solidFill>
            <a:srgbClr val="7030A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Consolas" panose="020B0609020204030204" pitchFamily="49" charset="0"/>
                <a:ea typeface="서울남산체 M" panose="02020603020101020101" pitchFamily="18" charset="-127"/>
              </a:rPr>
              <a:t>DB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  <a:ea typeface="서울남산체 M" panose="02020603020101020101" pitchFamily="18" charset="-127"/>
            </a:endParaRPr>
          </a:p>
        </p:txBody>
      </p:sp>
      <p:cxnSp>
        <p:nvCxnSpPr>
          <p:cNvPr id="40" name="꺾인 연결선 39"/>
          <p:cNvCxnSpPr>
            <a:stCxn id="30" idx="2"/>
            <a:endCxn id="39" idx="3"/>
          </p:cNvCxnSpPr>
          <p:nvPr/>
        </p:nvCxnSpPr>
        <p:spPr bwMode="auto">
          <a:xfrm rot="5400000" flipH="1" flipV="1">
            <a:off x="16261533" y="2862637"/>
            <a:ext cx="133656" cy="10881406"/>
          </a:xfrm>
          <a:prstGeom prst="bentConnector3">
            <a:avLst>
              <a:gd name="adj1" fmla="val -2557198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762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41" name="꺾인 연결선 40"/>
          <p:cNvCxnSpPr>
            <a:stCxn id="30" idx="2"/>
            <a:endCxn id="34" idx="2"/>
          </p:cNvCxnSpPr>
          <p:nvPr/>
        </p:nvCxnSpPr>
        <p:spPr bwMode="auto">
          <a:xfrm rot="5400000" flipH="1">
            <a:off x="7323749" y="4806259"/>
            <a:ext cx="216024" cy="6911794"/>
          </a:xfrm>
          <a:prstGeom prst="bentConnector3">
            <a:avLst>
              <a:gd name="adj1" fmla="val -1582162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762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44" name="TextBox 43"/>
          <p:cNvSpPr txBox="1"/>
          <p:nvPr/>
        </p:nvSpPr>
        <p:spPr>
          <a:xfrm>
            <a:off x="9196624" y="11983250"/>
            <a:ext cx="37112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>
                <a:latin typeface="Consolas" panose="020B0609020204030204" pitchFamily="49" charset="0"/>
              </a:rPr>
              <a:t>State Sync</a:t>
            </a:r>
            <a:endParaRPr lang="ko-KR" alt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7354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721857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TrackableData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8792" y="3041576"/>
            <a:ext cx="21962440" cy="9793088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ko-KR" altLang="en-US" sz="6600" dirty="0">
                <a:solidFill>
                  <a:schemeClr val="accent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서버와 클라이언트 상태를 동기화 하기 위해 사용</a:t>
            </a:r>
          </a:p>
          <a:p>
            <a:pPr marL="857250" indent="-857250">
              <a:buFontTx/>
              <a:buChar char="-"/>
            </a:pPr>
            <a:r>
              <a:rPr lang="ko-KR" altLang="en-US" sz="6000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데이터의 상태 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변경을 클라이언트 혹은 다른 서버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DB 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에 </a:t>
            </a:r>
            <a:r>
              <a:rPr lang="ko-KR" altLang="en-US" sz="6000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전파</a:t>
            </a:r>
            <a:endParaRPr lang="en-US" altLang="ko-KR" sz="6000" dirty="0" smtClean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857250" indent="-857250">
              <a:buFontTx/>
              <a:buChar char="-"/>
            </a:pPr>
            <a:r>
              <a:rPr lang="en-US" altLang="ko-KR" sz="6000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ORM </a:t>
            </a:r>
            <a:r>
              <a:rPr lang="ko-KR" altLang="en-US" sz="6000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보다는 </a:t>
            </a:r>
            <a:r>
              <a:rPr lang="en-US" altLang="ko-KR" sz="6000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Change Tracking </a:t>
            </a:r>
            <a:r>
              <a:rPr lang="ko-KR" altLang="en-US" sz="6000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라이브러리</a:t>
            </a:r>
            <a:endParaRPr lang="en-US" altLang="ko-KR" sz="6000" dirty="0" smtClean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857250" indent="-857250">
              <a:buFontTx/>
              <a:buChar char="-"/>
            </a:pPr>
            <a:r>
              <a:rPr lang="en-US" altLang="ko-KR" sz="6000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.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NET 3.5 / Unity3D </a:t>
            </a:r>
            <a:r>
              <a:rPr lang="ko-KR" altLang="en-US" sz="6000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지원</a:t>
            </a:r>
            <a:endParaRPr lang="en-US" altLang="ko-KR" sz="6000" dirty="0" smtClean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857250" indent="-857250">
              <a:buFontTx/>
              <a:buChar char="-"/>
            </a:pPr>
            <a:r>
              <a:rPr lang="ko-KR" altLang="en-US" sz="6000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지원</a:t>
            </a:r>
            <a:endParaRPr lang="en-US" altLang="ko-KR" sz="6000" dirty="0" smtClean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314450" lvl="1" indent="-857250">
              <a:buFontTx/>
              <a:buChar char="-"/>
            </a:pPr>
            <a:r>
              <a:rPr lang="en-US" altLang="ko-KR" sz="6000" dirty="0" err="1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Json</a:t>
            </a:r>
            <a:r>
              <a:rPr lang="en-US" altLang="ko-KR" sz="6000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en-US" altLang="ko-KR" sz="6000" dirty="0" err="1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Protobuf</a:t>
            </a:r>
            <a:endParaRPr lang="en-US" altLang="ko-KR" sz="6000" dirty="0" smtClean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314450" lvl="1" indent="-857250">
              <a:buFontTx/>
              <a:buChar char="-"/>
            </a:pPr>
            <a:r>
              <a:rPr lang="en-US" altLang="ko-KR" sz="6000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MSSQL, MySQL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en-US" altLang="ko-KR" sz="6000" dirty="0" err="1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postgreSQL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MongoDB, </a:t>
            </a:r>
            <a:r>
              <a:rPr lang="en-US" altLang="ko-KR" sz="6000" dirty="0" err="1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Redis</a:t>
            </a:r>
            <a:endParaRPr lang="en-US" altLang="ko-KR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endParaRPr lang="en-US" altLang="ko-KR" sz="6000" dirty="0" smtClean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r>
              <a:rPr lang="ko-KR" altLang="en-US" sz="6600" dirty="0" smtClean="0">
                <a:solidFill>
                  <a:schemeClr val="accent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프로덕션 수준 안정화</a:t>
            </a:r>
            <a:endParaRPr lang="ko-KR" altLang="en-US" sz="6600" dirty="0">
              <a:solidFill>
                <a:schemeClr val="accent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857250" indent="-857250">
              <a:buFontTx/>
              <a:buChar char="-"/>
            </a:pPr>
            <a:r>
              <a:rPr lang="en-US" altLang="ko-KR" sz="6000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Monster </a:t>
            </a:r>
            <a:r>
              <a:rPr lang="en-US" altLang="ko-KR" sz="6000" dirty="0" err="1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Sweeperz</a:t>
            </a:r>
            <a:r>
              <a:rPr lang="en-US" altLang="ko-KR" sz="6000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6000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에 사용</a:t>
            </a:r>
            <a:endParaRPr lang="en-US" altLang="ko-KR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833611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 bwMode="auto">
          <a:xfrm>
            <a:off x="9095656" y="3113584"/>
            <a:ext cx="6009667" cy="9865096"/>
          </a:xfrm>
          <a:prstGeom prst="rect">
            <a:avLst/>
          </a:prstGeom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8792" y="1025922"/>
            <a:ext cx="721857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TrackableData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95655" y="3113584"/>
            <a:ext cx="2580470" cy="8617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norm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</a:rPr>
              <a:t>Server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  <a:ea typeface="KoPub돋움체 Medium" panose="02020603020101020101" pitchFamily="18" charset="-127"/>
              <a:cs typeface="Consolas" panose="020B0609020204030204" pitchFamily="49" charset="0"/>
            </a:endParaRPr>
          </a:p>
        </p:txBody>
      </p:sp>
      <p:sp>
        <p:nvSpPr>
          <p:cNvPr id="31" name="직사각형 30"/>
          <p:cNvSpPr/>
          <p:nvPr/>
        </p:nvSpPr>
        <p:spPr bwMode="auto">
          <a:xfrm>
            <a:off x="1318792" y="3113584"/>
            <a:ext cx="6009667" cy="9865096"/>
          </a:xfrm>
          <a:prstGeom prst="rect">
            <a:avLst/>
          </a:prstGeom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35414" y="3113584"/>
            <a:ext cx="2580470" cy="8617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norm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</a:rPr>
              <a:t>Client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  <a:ea typeface="KoPub돋움체 Medium" panose="02020603020101020101" pitchFamily="18" charset="-127"/>
              <a:cs typeface="Consolas" panose="020B0609020204030204" pitchFamily="49" charset="0"/>
            </a:endParaRPr>
          </a:p>
        </p:txBody>
      </p:sp>
      <p:sp>
        <p:nvSpPr>
          <p:cNvPr id="34" name="직사각형 33"/>
          <p:cNvSpPr/>
          <p:nvPr/>
        </p:nvSpPr>
        <p:spPr bwMode="auto">
          <a:xfrm>
            <a:off x="17016537" y="3113584"/>
            <a:ext cx="6009667" cy="9865096"/>
          </a:xfrm>
          <a:prstGeom prst="rect">
            <a:avLst/>
          </a:prstGeom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016537" y="3081461"/>
            <a:ext cx="2580470" cy="8617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norm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</a:rPr>
              <a:t>DB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  <a:ea typeface="KoPub돋움체 Medium" panose="02020603020101020101" pitchFamily="18" charset="-127"/>
              <a:cs typeface="Consolas" panose="020B0609020204030204" pitchFamily="49" charset="0"/>
            </a:endParaRPr>
          </a:p>
        </p:txBody>
      </p:sp>
      <p:sp>
        <p:nvSpPr>
          <p:cNvPr id="2" name="모서리가 둥근 직사각형 1"/>
          <p:cNvSpPr/>
          <p:nvPr/>
        </p:nvSpPr>
        <p:spPr bwMode="auto">
          <a:xfrm>
            <a:off x="9887744" y="4791422"/>
            <a:ext cx="4359484" cy="249862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User</a:t>
            </a:r>
          </a:p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Gold=10</a:t>
            </a:r>
          </a:p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sym typeface="Helvetica Light" charset="0"/>
              </a:rPr>
              <a:t>Cash=20</a:t>
            </a:r>
            <a:endParaRPr kumimoji="0" lang="ko-KR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43" name="모서리가 둥근 직사각형 42"/>
          <p:cNvSpPr/>
          <p:nvPr/>
        </p:nvSpPr>
        <p:spPr bwMode="auto">
          <a:xfrm>
            <a:off x="17841628" y="4791422"/>
            <a:ext cx="4359484" cy="24986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User</a:t>
            </a:r>
          </a:p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Gold=10</a:t>
            </a:r>
          </a:p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sym typeface="Helvetica Light" charset="0"/>
              </a:rPr>
              <a:t>Cash=20</a:t>
            </a:r>
            <a:endParaRPr kumimoji="0" lang="ko-KR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46" name="모서리가 둥근 직사각형 45"/>
          <p:cNvSpPr/>
          <p:nvPr/>
        </p:nvSpPr>
        <p:spPr bwMode="auto">
          <a:xfrm>
            <a:off x="2143883" y="4791422"/>
            <a:ext cx="4359484" cy="24986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User</a:t>
            </a:r>
          </a:p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Gold=10</a:t>
            </a:r>
          </a:p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sym typeface="Helvetica Light" charset="0"/>
              </a:rPr>
              <a:t>Cash=20</a:t>
            </a:r>
            <a:endParaRPr kumimoji="0" lang="ko-KR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50" name="모서리가 둥근 직사각형 49"/>
          <p:cNvSpPr/>
          <p:nvPr/>
        </p:nvSpPr>
        <p:spPr bwMode="auto">
          <a:xfrm>
            <a:off x="9887744" y="9615958"/>
            <a:ext cx="4359484" cy="249862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User</a:t>
            </a:r>
          </a:p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Gold=</a:t>
            </a: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15</a:t>
            </a:r>
          </a:p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sym typeface="Helvetica Light" charset="0"/>
              </a:rPr>
              <a:t>Cash=20</a:t>
            </a:r>
            <a:endParaRPr kumimoji="0" lang="ko-KR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52" name="모서리가 둥근 직사각형 51"/>
          <p:cNvSpPr/>
          <p:nvPr/>
        </p:nvSpPr>
        <p:spPr bwMode="auto">
          <a:xfrm>
            <a:off x="17841628" y="9615958"/>
            <a:ext cx="4359484" cy="24986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User</a:t>
            </a:r>
          </a:p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Gold=</a:t>
            </a: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15</a:t>
            </a:r>
          </a:p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sym typeface="Helvetica Light" charset="0"/>
              </a:rPr>
              <a:t>Cash=20</a:t>
            </a:r>
            <a:endParaRPr kumimoji="0" lang="ko-KR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53" name="모서리가 둥근 직사각형 52"/>
          <p:cNvSpPr/>
          <p:nvPr/>
        </p:nvSpPr>
        <p:spPr bwMode="auto">
          <a:xfrm>
            <a:off x="2134773" y="9615958"/>
            <a:ext cx="4359484" cy="24986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User</a:t>
            </a:r>
          </a:p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Gold=</a:t>
            </a: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15</a:t>
            </a:r>
          </a:p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sym typeface="Helvetica Light" charset="0"/>
              </a:rPr>
              <a:t>Cash=20</a:t>
            </a:r>
            <a:endParaRPr kumimoji="0" lang="ko-KR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cxnSp>
        <p:nvCxnSpPr>
          <p:cNvPr id="4" name="직선 화살표 연결선 3"/>
          <p:cNvCxnSpPr>
            <a:stCxn id="2" idx="3"/>
            <a:endCxn id="43" idx="1"/>
          </p:cNvCxnSpPr>
          <p:nvPr/>
        </p:nvCxnSpPr>
        <p:spPr bwMode="auto">
          <a:xfrm>
            <a:off x="14247228" y="6040735"/>
            <a:ext cx="3594400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5" name="TextBox 4"/>
          <p:cNvSpPr txBox="1"/>
          <p:nvPr/>
        </p:nvSpPr>
        <p:spPr>
          <a:xfrm>
            <a:off x="14728782" y="5678165"/>
            <a:ext cx="2664295" cy="76944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>
                <a:solidFill>
                  <a:schemeClr val="bg1"/>
                </a:solidFill>
              </a:rPr>
              <a:t>Create</a:t>
            </a:r>
            <a:endParaRPr lang="ko-KR" altLang="en-US" sz="4400" dirty="0">
              <a:solidFill>
                <a:schemeClr val="bg1"/>
              </a:solidFill>
            </a:endParaRPr>
          </a:p>
        </p:txBody>
      </p:sp>
      <p:cxnSp>
        <p:nvCxnSpPr>
          <p:cNvPr id="54" name="직선 화살표 연결선 53"/>
          <p:cNvCxnSpPr>
            <a:stCxn id="2" idx="1"/>
            <a:endCxn id="46" idx="3"/>
          </p:cNvCxnSpPr>
          <p:nvPr/>
        </p:nvCxnSpPr>
        <p:spPr bwMode="auto">
          <a:xfrm flipH="1">
            <a:off x="6503367" y="6040735"/>
            <a:ext cx="3384377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55" name="TextBox 54"/>
          <p:cNvSpPr txBox="1"/>
          <p:nvPr/>
        </p:nvSpPr>
        <p:spPr>
          <a:xfrm>
            <a:off x="6863408" y="5634735"/>
            <a:ext cx="2664295" cy="76944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>
                <a:solidFill>
                  <a:schemeClr val="bg1"/>
                </a:solidFill>
              </a:rPr>
              <a:t>Snapshot</a:t>
            </a:r>
            <a:endParaRPr lang="ko-KR" altLang="en-US" sz="4400" dirty="0">
              <a:solidFill>
                <a:schemeClr val="bg1"/>
              </a:solidFill>
            </a:endParaRPr>
          </a:p>
        </p:txBody>
      </p:sp>
      <p:sp>
        <p:nvSpPr>
          <p:cNvPr id="13" name="직사각형 12"/>
          <p:cNvSpPr/>
          <p:nvPr/>
        </p:nvSpPr>
        <p:spPr bwMode="auto">
          <a:xfrm>
            <a:off x="10175776" y="7994327"/>
            <a:ext cx="3777420" cy="87203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Gold+=5</a:t>
            </a: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cxnSp>
        <p:nvCxnSpPr>
          <p:cNvPr id="56" name="직선 화살표 연결선 55"/>
          <p:cNvCxnSpPr>
            <a:stCxn id="2" idx="2"/>
            <a:endCxn id="13" idx="0"/>
          </p:cNvCxnSpPr>
          <p:nvPr/>
        </p:nvCxnSpPr>
        <p:spPr bwMode="auto">
          <a:xfrm flipH="1">
            <a:off x="12064486" y="7290048"/>
            <a:ext cx="3000" cy="704279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57" name="직선 화살표 연결선 56"/>
          <p:cNvCxnSpPr>
            <a:stCxn id="13" idx="2"/>
            <a:endCxn id="50" idx="0"/>
          </p:cNvCxnSpPr>
          <p:nvPr/>
        </p:nvCxnSpPr>
        <p:spPr bwMode="auto">
          <a:xfrm>
            <a:off x="12064486" y="8866361"/>
            <a:ext cx="3000" cy="749597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25" name="꺾인 연결선 24"/>
          <p:cNvCxnSpPr>
            <a:stCxn id="13" idx="1"/>
            <a:endCxn id="53" idx="0"/>
          </p:cNvCxnSpPr>
          <p:nvPr/>
        </p:nvCxnSpPr>
        <p:spPr bwMode="auto">
          <a:xfrm rot="10800000" flipV="1">
            <a:off x="4314516" y="8430344"/>
            <a:ext cx="5861261" cy="1185614"/>
          </a:xfrm>
          <a:prstGeom prst="bentConnector2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58" name="꺾인 연결선 57"/>
          <p:cNvCxnSpPr>
            <a:stCxn id="13" idx="3"/>
            <a:endCxn id="52" idx="0"/>
          </p:cNvCxnSpPr>
          <p:nvPr/>
        </p:nvCxnSpPr>
        <p:spPr bwMode="auto">
          <a:xfrm>
            <a:off x="13953196" y="8430344"/>
            <a:ext cx="6068174" cy="1185614"/>
          </a:xfrm>
          <a:prstGeom prst="bentConnector2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64" name="직선 화살표 연결선 63"/>
          <p:cNvCxnSpPr>
            <a:stCxn id="46" idx="2"/>
            <a:endCxn id="53" idx="0"/>
          </p:cNvCxnSpPr>
          <p:nvPr/>
        </p:nvCxnSpPr>
        <p:spPr bwMode="auto">
          <a:xfrm flipH="1">
            <a:off x="4314515" y="7290048"/>
            <a:ext cx="9110" cy="232591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67" name="직선 화살표 연결선 66"/>
          <p:cNvCxnSpPr>
            <a:stCxn id="43" idx="2"/>
            <a:endCxn id="52" idx="0"/>
          </p:cNvCxnSpPr>
          <p:nvPr/>
        </p:nvCxnSpPr>
        <p:spPr bwMode="auto">
          <a:xfrm>
            <a:off x="20021370" y="7290048"/>
            <a:ext cx="0" cy="232591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70" name="TextBox 69"/>
          <p:cNvSpPr txBox="1"/>
          <p:nvPr/>
        </p:nvSpPr>
        <p:spPr>
          <a:xfrm>
            <a:off x="6897986" y="8024343"/>
            <a:ext cx="2664295" cy="76944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>
                <a:solidFill>
                  <a:schemeClr val="bg1"/>
                </a:solidFill>
              </a:rPr>
              <a:t>Change</a:t>
            </a:r>
            <a:endParaRPr lang="ko-KR" altLang="en-US" sz="4400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4730825" y="8012523"/>
            <a:ext cx="2664295" cy="76944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>
                <a:solidFill>
                  <a:schemeClr val="bg1"/>
                </a:solidFill>
              </a:rPr>
              <a:t>Save</a:t>
            </a:r>
            <a:endParaRPr lang="ko-KR" alt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8635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3" grpId="0" animBg="1"/>
      <p:bldP spid="46" grpId="0" animBg="1"/>
      <p:bldP spid="50" grpId="0" animBg="1"/>
      <p:bldP spid="52" grpId="0" animBg="1"/>
      <p:bldP spid="53" grpId="0" animBg="1"/>
      <p:bldP spid="5" grpId="0" animBg="1"/>
      <p:bldP spid="55" grpId="0" animBg="1"/>
      <p:bldP spid="13" grpId="0" animBg="1"/>
      <p:bldP spid="70" grpId="0" animBg="1"/>
      <p:bldP spid="7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721857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TrackableData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8792" y="3041576"/>
            <a:ext cx="21746416" cy="9720000"/>
          </a:xfrm>
          <a:prstGeom prst="rect">
            <a:avLst/>
          </a:prstGeom>
          <a:noFill/>
          <a:ln w="38100">
            <a:solidFill>
              <a:schemeClr val="bg2"/>
            </a:solidFill>
            <a:prstDash val="solid"/>
          </a:ln>
        </p:spPr>
        <p:txBody>
          <a:bodyPr wrap="none" lIns="108000" tIns="108000" rIns="108000" bIns="108000" rtlCol="0" anchor="t">
            <a:noAutofit/>
          </a:bodyPr>
          <a:lstStyle/>
          <a:p>
            <a:r>
              <a:rPr lang="en-US" altLang="ko-KR" sz="4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IUserData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ITrackablePoco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IUserData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&gt; 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Name { get; set; }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Level { get; set; }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Gold { get; set; }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endParaRPr lang="en-US" altLang="ko-KR" sz="4400" dirty="0" smtClean="0">
              <a:solidFill>
                <a:srgbClr val="008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u =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TrackableUserData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 changes</a:t>
            </a:r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u.Name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altLang="ko-KR" sz="4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"Bob"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u.Level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= 1;</a:t>
            </a:r>
          </a:p>
          <a:p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u.Gold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= 10;</a:t>
            </a:r>
          </a:p>
          <a:p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Print(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u.Tracker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{ Name:-&gt;Bob, Level:0-&gt;1, Gold:0-&gt;10 }</a:t>
            </a:r>
            <a:endParaRPr lang="en-US" altLang="ko-KR" sz="4400" dirty="0"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4" name="직사각형 3"/>
          <p:cNvSpPr/>
          <p:nvPr/>
        </p:nvSpPr>
        <p:spPr bwMode="auto">
          <a:xfrm>
            <a:off x="1318793" y="11034464"/>
            <a:ext cx="12889432" cy="1728192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6" name="직사각형 5"/>
          <p:cNvSpPr/>
          <p:nvPr/>
        </p:nvSpPr>
        <p:spPr bwMode="auto">
          <a:xfrm>
            <a:off x="1318791" y="8514184"/>
            <a:ext cx="4976937" cy="21336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8" name="직사각형 7"/>
          <p:cNvSpPr/>
          <p:nvPr/>
        </p:nvSpPr>
        <p:spPr bwMode="auto">
          <a:xfrm>
            <a:off x="1318790" y="3066276"/>
            <a:ext cx="15697746" cy="3503692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8441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/>
          </p:cNvSpPr>
          <p:nvPr/>
        </p:nvSpPr>
        <p:spPr bwMode="auto">
          <a:xfrm>
            <a:off x="1417638" y="2860006"/>
            <a:ext cx="16319500" cy="1333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ko-KR" altLang="en-US" sz="8000" dirty="0" err="1">
                <a:solidFill>
                  <a:srgbClr val="FEE5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sym typeface="KoPubDotum Bold" panose="02020603020101020101" pitchFamily="18" charset="-127"/>
              </a:rPr>
              <a:t>틱택토</a:t>
            </a:r>
            <a:r>
              <a:rPr lang="ko-KR" altLang="en-US" sz="8000" dirty="0">
                <a:solidFill>
                  <a:srgbClr val="FEE5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sym typeface="KoPubDotum Bold" panose="02020603020101020101" pitchFamily="18" charset="-127"/>
              </a:rPr>
              <a:t> 대전으로 살펴보는 사용 예 </a:t>
            </a:r>
            <a:endParaRPr lang="ko-KR" altLang="ko-KR" sz="1400" dirty="0">
              <a:solidFill>
                <a:srgbClr val="FEE500"/>
              </a:solidFill>
              <a:latin typeface="KoPub돋움체 Bold" panose="02020603020101020101" pitchFamily="18" charset="-127"/>
              <a:ea typeface="KoPub돋움체 Bold" panose="02020603020101020101" pitchFamily="18" charset="-127"/>
              <a:sym typeface="KoPubDotum Bold" panose="02020603020101020101" pitchFamily="18" charset="-127"/>
            </a:endParaRPr>
          </a:p>
        </p:txBody>
      </p:sp>
      <p:sp>
        <p:nvSpPr>
          <p:cNvPr id="3075" name="Rectangle 3"/>
          <p:cNvSpPr>
            <a:spLocks/>
          </p:cNvSpPr>
          <p:nvPr/>
        </p:nvSpPr>
        <p:spPr bwMode="auto">
          <a:xfrm>
            <a:off x="1417638" y="4265712"/>
            <a:ext cx="16319500" cy="84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>
            <a:spAutoFit/>
          </a:bodyPr>
          <a:lstStyle>
            <a:lvl1pPr marL="854075" indent="-854075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indent="0" eaLnBrk="1">
              <a:buSzPct val="100000"/>
            </a:pPr>
            <a:r>
              <a:rPr lang="ko-KR" altLang="en-US" sz="4800" dirty="0">
                <a:solidFill>
                  <a:srgbClr val="FEE500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sym typeface="KoPubDotum Medium" panose="02020603020101020101" pitchFamily="18" charset="-127"/>
              </a:rPr>
              <a:t>라이브러리가 잘 동작하는지 확인 하기 위한 레퍼런스 게임</a:t>
            </a:r>
            <a:endParaRPr lang="ko-KR" altLang="ko-KR" sz="4800" dirty="0">
              <a:solidFill>
                <a:srgbClr val="FEE500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  <a:sym typeface="KoPubDotum Medium" panose="02020603020101020101" pitchFamily="18" charset="-127"/>
            </a:endParaRPr>
          </a:p>
        </p:txBody>
      </p:sp>
      <p:pic>
        <p:nvPicPr>
          <p:cNvPr id="3077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2141200"/>
            <a:ext cx="309562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1740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99512" y="3041576"/>
            <a:ext cx="8928992" cy="6480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18792" y="3041576"/>
            <a:ext cx="21962440" cy="9793088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ko-KR" altLang="en-US" sz="7200" dirty="0">
                <a:solidFill>
                  <a:srgbClr val="0070C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빠른 개발의 명암</a:t>
            </a:r>
            <a:endParaRPr lang="en-US" altLang="ko-KR" sz="7200" dirty="0">
              <a:solidFill>
                <a:srgbClr val="0070C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857250" indent="-857250">
              <a:buFontTx/>
              <a:buChar char="-"/>
            </a:pPr>
            <a:r>
              <a:rPr lang="en-US" altLang="ko-KR" sz="600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2~4</a:t>
            </a:r>
            <a:r>
              <a:rPr lang="ko-KR" altLang="en-US" sz="600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주 안에 만들다 보면 요구 조건만 빠듯하게 만족하는 구조가 됨</a:t>
            </a:r>
            <a:endParaRPr lang="en-US" altLang="ko-KR" sz="6000" dirty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314450" lvl="1" indent="-857250">
              <a:buFontTx/>
              <a:buChar char="-"/>
            </a:pPr>
            <a:r>
              <a:rPr lang="ko-KR" altLang="en-US" sz="600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기민하고 낭비 없는 개발이지만</a:t>
            </a:r>
            <a:r>
              <a:rPr lang="en-US" altLang="ko-KR" sz="600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…</a:t>
            </a:r>
          </a:p>
          <a:p>
            <a:pPr marL="1314450" lvl="1" indent="-857250">
              <a:buFontTx/>
              <a:buChar char="-"/>
            </a:pPr>
            <a:r>
              <a:rPr lang="ko-KR" altLang="en-US" sz="600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업데이트 컨텐츠를 개발하는 과정에서 한계가 일찍 드러남</a:t>
            </a:r>
            <a:r>
              <a:rPr lang="en-US" altLang="ko-KR" sz="600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.</a:t>
            </a:r>
          </a:p>
          <a:p>
            <a:pPr marL="857250" indent="-857250">
              <a:buFontTx/>
              <a:buChar char="-"/>
            </a:pPr>
            <a:r>
              <a:rPr lang="ko-KR" altLang="en-US" sz="600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서버 구조를 라이브 시점에 크게 바꾸기는 어렵다</a:t>
            </a:r>
          </a:p>
          <a:p>
            <a:endParaRPr lang="ko-KR" altLang="en-US" sz="6000" dirty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8792" y="1025922"/>
            <a:ext cx="444865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개발 과정</a:t>
            </a:r>
          </a:p>
        </p:txBody>
      </p:sp>
    </p:spTree>
    <p:extLst>
      <p:ext uri="{BB962C8B-B14F-4D97-AF65-F5344CB8AC3E}">
        <p14:creationId xmlns:p14="http://schemas.microsoft.com/office/powerpoint/2010/main" val="18685479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904" y="2733673"/>
            <a:ext cx="10081120" cy="8599972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4128" y="2737121"/>
            <a:ext cx="8064896" cy="824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072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215315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기능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18792" y="3041576"/>
            <a:ext cx="21962440" cy="9793088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ko-KR" altLang="en-US" sz="6600" dirty="0">
                <a:solidFill>
                  <a:schemeClr val="accent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유저 계정</a:t>
            </a:r>
          </a:p>
          <a:p>
            <a:pPr marL="857250" indent="-857250">
              <a:buFontTx/>
              <a:buChar char="-"/>
            </a:pP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유저 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ID, 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패스워드로 로그인</a:t>
            </a:r>
            <a:endParaRPr lang="en-US" altLang="ko-KR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857250" indent="-857250">
              <a:buFontTx/>
              <a:buChar char="-"/>
            </a:pP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유저의 전적과 업적이 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DB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에 저장됨</a:t>
            </a:r>
            <a:endParaRPr lang="en-US" altLang="ko-KR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857250" indent="-857250">
              <a:buFontTx/>
              <a:buChar char="-"/>
            </a:pPr>
            <a:endParaRPr lang="en-US" altLang="ko-KR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r>
              <a:rPr lang="ko-KR" altLang="en-US" sz="6600" dirty="0">
                <a:solidFill>
                  <a:schemeClr val="accent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유저간 실시간 대전</a:t>
            </a:r>
          </a:p>
          <a:p>
            <a:pPr marL="857250" indent="-857250">
              <a:buFontTx/>
              <a:buChar char="-"/>
            </a:pPr>
            <a:r>
              <a:rPr lang="ko-KR" altLang="en-US" sz="6000" dirty="0" err="1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턴제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(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턴 타임아웃 있음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)</a:t>
            </a:r>
          </a:p>
          <a:p>
            <a:pPr marL="857250" indent="-857250">
              <a:buFontTx/>
              <a:buChar char="-"/>
            </a:pP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대전 상대를 </a:t>
            </a:r>
            <a:r>
              <a:rPr lang="ko-KR" altLang="en-US" sz="6000" dirty="0" err="1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매치메이킹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서버를 통해 찾음</a:t>
            </a:r>
            <a:endParaRPr lang="en-US" altLang="ko-KR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314450" lvl="1" indent="-857250">
              <a:buFontTx/>
              <a:buChar char="-"/>
            </a:pPr>
            <a:r>
              <a:rPr lang="ko-KR" altLang="en-US" sz="6000" dirty="0" err="1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못찾으면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6000" dirty="0" err="1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봇이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대신 </a:t>
            </a:r>
            <a:r>
              <a:rPr lang="ko-KR" altLang="en-US" sz="6000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참여</a:t>
            </a:r>
            <a:endParaRPr lang="en-US" altLang="ko-KR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7177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3025" y="1085850"/>
            <a:ext cx="6457950" cy="115443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792" y="1079789"/>
            <a:ext cx="6477000" cy="1152525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8208" y="1079789"/>
            <a:ext cx="6381750" cy="11449050"/>
          </a:xfrm>
          <a:prstGeom prst="rect">
            <a:avLst/>
          </a:prstGeom>
        </p:spPr>
      </p:pic>
      <p:cxnSp>
        <p:nvCxnSpPr>
          <p:cNvPr id="3" name="꺾인 연결선 2"/>
          <p:cNvCxnSpPr>
            <a:endCxn id="4" idx="1"/>
          </p:cNvCxnSpPr>
          <p:nvPr/>
        </p:nvCxnSpPr>
        <p:spPr bwMode="auto">
          <a:xfrm flipV="1">
            <a:off x="6575378" y="6858000"/>
            <a:ext cx="2387647" cy="2376264"/>
          </a:xfrm>
          <a:prstGeom prst="bentConnector3">
            <a:avLst>
              <a:gd name="adj1" fmla="val 75907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3" name="꺾인 연결선 12"/>
          <p:cNvCxnSpPr>
            <a:endCxn id="8" idx="2"/>
          </p:cNvCxnSpPr>
          <p:nvPr/>
        </p:nvCxnSpPr>
        <p:spPr bwMode="auto">
          <a:xfrm>
            <a:off x="6575377" y="10602417"/>
            <a:ext cx="13203706" cy="1926422"/>
          </a:xfrm>
          <a:prstGeom prst="bentConnector4">
            <a:avLst>
              <a:gd name="adj1" fmla="val 13678"/>
              <a:gd name="adj2" fmla="val 135600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9" name="직사각형 8"/>
          <p:cNvSpPr/>
          <p:nvPr/>
        </p:nvSpPr>
        <p:spPr>
          <a:xfrm>
            <a:off x="6377909" y="89248"/>
            <a:ext cx="1162818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https://github.com/SaladLab/TicTacToe</a:t>
            </a:r>
          </a:p>
        </p:txBody>
      </p:sp>
    </p:spTree>
    <p:extLst>
      <p:ext uri="{BB962C8B-B14F-4D97-AF65-F5344CB8AC3E}">
        <p14:creationId xmlns:p14="http://schemas.microsoft.com/office/powerpoint/2010/main" val="39897796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641714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프로젝트 구성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635" y="4126632"/>
            <a:ext cx="1219200" cy="121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77803" y="4228400"/>
            <a:ext cx="28376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smtClean="0"/>
              <a:t>Domain</a:t>
            </a:r>
            <a:endParaRPr lang="ko-KR" altLang="en-US" sz="60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354" y="5244064"/>
            <a:ext cx="1219200" cy="1219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71522" y="5345832"/>
            <a:ext cx="48458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err="1" smtClean="0">
                <a:solidFill>
                  <a:schemeClr val="bg1">
                    <a:lumMod val="50000"/>
                  </a:schemeClr>
                </a:solidFill>
              </a:rPr>
              <a:t>Domain.Tests</a:t>
            </a:r>
            <a:endParaRPr lang="ko-KR" altLang="en-US" sz="6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354" y="6971096"/>
            <a:ext cx="1219200" cy="1219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71522" y="7072864"/>
            <a:ext cx="45464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err="1" smtClean="0"/>
              <a:t>GameServer</a:t>
            </a:r>
            <a:endParaRPr lang="ko-KR" altLang="en-US" sz="6000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354" y="8190296"/>
            <a:ext cx="1219200" cy="1219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71522" y="8292064"/>
            <a:ext cx="65122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err="1" smtClean="0">
                <a:solidFill>
                  <a:schemeClr val="bg1">
                    <a:lumMod val="50000"/>
                  </a:schemeClr>
                </a:solidFill>
              </a:rPr>
              <a:t>GameServer.Tests</a:t>
            </a:r>
            <a:endParaRPr lang="ko-KR" altLang="en-US" sz="6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71522" y="9815264"/>
            <a:ext cx="42482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err="1" smtClean="0"/>
              <a:t>GameClient</a:t>
            </a:r>
            <a:endParaRPr lang="ko-KR" altLang="en-US" sz="6000" dirty="0"/>
          </a:p>
        </p:txBody>
      </p:sp>
      <p:cxnSp>
        <p:nvCxnSpPr>
          <p:cNvPr id="15" name="꺾인 연결선 14"/>
          <p:cNvCxnSpPr>
            <a:stCxn id="9" idx="1"/>
            <a:endCxn id="2" idx="1"/>
          </p:cNvCxnSpPr>
          <p:nvPr/>
        </p:nvCxnSpPr>
        <p:spPr bwMode="auto">
          <a:xfrm rot="10800000" flipH="1">
            <a:off x="6359353" y="4736232"/>
            <a:ext cx="6281" cy="2844464"/>
          </a:xfrm>
          <a:prstGeom prst="bentConnector3">
            <a:avLst>
              <a:gd name="adj1" fmla="val -1464695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762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7" name="꺾인 연결선 16"/>
          <p:cNvCxnSpPr>
            <a:stCxn id="30" idx="1"/>
            <a:endCxn id="2" idx="1"/>
          </p:cNvCxnSpPr>
          <p:nvPr/>
        </p:nvCxnSpPr>
        <p:spPr bwMode="auto">
          <a:xfrm rot="10800000" flipH="1">
            <a:off x="6359351" y="4736233"/>
            <a:ext cx="6284" cy="5598609"/>
          </a:xfrm>
          <a:prstGeom prst="bentConnector3">
            <a:avLst>
              <a:gd name="adj1" fmla="val -2812648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762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24" name="TextBox 23"/>
          <p:cNvSpPr txBox="1"/>
          <p:nvPr/>
        </p:nvSpPr>
        <p:spPr>
          <a:xfrm>
            <a:off x="16846023" y="4231896"/>
            <a:ext cx="30508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6000" dirty="0" smtClean="0"/>
              <a:t>450 </a:t>
            </a:r>
            <a:r>
              <a:rPr lang="en-US" altLang="ko-KR" sz="6000" dirty="0" err="1" smtClean="0"/>
              <a:t>cloc</a:t>
            </a:r>
            <a:endParaRPr lang="ko-KR" altLang="en-US" sz="6000" dirty="0"/>
          </a:p>
        </p:txBody>
      </p:sp>
      <p:sp>
        <p:nvSpPr>
          <p:cNvPr id="26" name="TextBox 25"/>
          <p:cNvSpPr txBox="1"/>
          <p:nvPr/>
        </p:nvSpPr>
        <p:spPr>
          <a:xfrm>
            <a:off x="16846023" y="6971096"/>
            <a:ext cx="30508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6000" dirty="0" smtClean="0"/>
              <a:t>965 </a:t>
            </a:r>
            <a:r>
              <a:rPr lang="en-US" altLang="ko-KR" sz="6000" dirty="0" err="1" smtClean="0"/>
              <a:t>cloc</a:t>
            </a:r>
            <a:endParaRPr lang="ko-KR" altLang="en-US" sz="6000" dirty="0"/>
          </a:p>
        </p:txBody>
      </p:sp>
      <p:sp>
        <p:nvSpPr>
          <p:cNvPr id="29" name="TextBox 28"/>
          <p:cNvSpPr txBox="1"/>
          <p:nvPr/>
        </p:nvSpPr>
        <p:spPr>
          <a:xfrm>
            <a:off x="16475151" y="9690984"/>
            <a:ext cx="34217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6000" dirty="0" smtClean="0"/>
              <a:t>1141 </a:t>
            </a:r>
            <a:r>
              <a:rPr lang="en-US" altLang="ko-KR" sz="6000" dirty="0" err="1" smtClean="0"/>
              <a:t>cloc</a:t>
            </a:r>
            <a:endParaRPr lang="ko-KR" altLang="en-US" sz="6000" dirty="0"/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9351" y="9707445"/>
            <a:ext cx="1221596" cy="125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096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2" grpId="0"/>
      <p:bldP spid="14" grpId="0"/>
      <p:bldP spid="24" grpId="0"/>
      <p:bldP spid="26" grpId="0"/>
      <p:bldP spid="2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직사각형 37"/>
          <p:cNvSpPr/>
          <p:nvPr/>
        </p:nvSpPr>
        <p:spPr bwMode="auto">
          <a:xfrm>
            <a:off x="16152440" y="4272032"/>
            <a:ext cx="4320480" cy="8274600"/>
          </a:xfrm>
          <a:prstGeom prst="rect">
            <a:avLst/>
          </a:prstGeom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39" name="직사각형 38"/>
          <p:cNvSpPr/>
          <p:nvPr/>
        </p:nvSpPr>
        <p:spPr bwMode="auto">
          <a:xfrm>
            <a:off x="16152440" y="3396493"/>
            <a:ext cx="4320480" cy="87203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5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sym typeface="Helvetica Light" charset="0"/>
              </a:rPr>
              <a:t>Game</a:t>
            </a: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sym typeface="Helvetica Light" charset="0"/>
            </a:endParaRPr>
          </a:p>
        </p:txBody>
      </p:sp>
      <p:sp>
        <p:nvSpPr>
          <p:cNvPr id="36" name="직사각형 35"/>
          <p:cNvSpPr/>
          <p:nvPr/>
        </p:nvSpPr>
        <p:spPr bwMode="auto">
          <a:xfrm>
            <a:off x="10319792" y="4279971"/>
            <a:ext cx="4320480" cy="8274599"/>
          </a:xfrm>
          <a:prstGeom prst="rect">
            <a:avLst/>
          </a:prstGeom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37" name="직사각형 36"/>
          <p:cNvSpPr/>
          <p:nvPr/>
        </p:nvSpPr>
        <p:spPr bwMode="auto">
          <a:xfrm>
            <a:off x="10319792" y="3401616"/>
            <a:ext cx="4320480" cy="87203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5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sym typeface="Helvetica Light" charset="0"/>
              </a:rPr>
              <a:t>User</a:t>
            </a: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sym typeface="Helvetica Light" charset="0"/>
            </a:endParaRPr>
          </a:p>
        </p:txBody>
      </p:sp>
      <p:sp>
        <p:nvSpPr>
          <p:cNvPr id="27" name="직사각형 26"/>
          <p:cNvSpPr/>
          <p:nvPr/>
        </p:nvSpPr>
        <p:spPr bwMode="auto">
          <a:xfrm>
            <a:off x="10071506" y="4056009"/>
            <a:ext cx="4320480" cy="8274599"/>
          </a:xfrm>
          <a:prstGeom prst="rect">
            <a:avLst/>
          </a:prstGeom>
          <a:solidFill>
            <a:srgbClr val="FFFFFF"/>
          </a:solidFill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29" name="직사각형 28"/>
          <p:cNvSpPr/>
          <p:nvPr/>
        </p:nvSpPr>
        <p:spPr bwMode="auto">
          <a:xfrm>
            <a:off x="15936416" y="4056008"/>
            <a:ext cx="4320480" cy="8274600"/>
          </a:xfrm>
          <a:prstGeom prst="rect">
            <a:avLst/>
          </a:prstGeom>
          <a:solidFill>
            <a:srgbClr val="FFFFFF"/>
          </a:solidFill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5" name="직사각형 14"/>
          <p:cNvSpPr/>
          <p:nvPr/>
        </p:nvSpPr>
        <p:spPr bwMode="auto">
          <a:xfrm>
            <a:off x="4271120" y="4056009"/>
            <a:ext cx="4320480" cy="8274599"/>
          </a:xfrm>
          <a:prstGeom prst="rect">
            <a:avLst/>
          </a:prstGeom>
          <a:solidFill>
            <a:srgbClr val="FFFFFF"/>
          </a:solidFill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31" name="모서리가 둥근 직사각형 30"/>
          <p:cNvSpPr/>
          <p:nvPr/>
        </p:nvSpPr>
        <p:spPr bwMode="auto">
          <a:xfrm>
            <a:off x="16700369" y="4769968"/>
            <a:ext cx="3240000" cy="1800000"/>
          </a:xfrm>
          <a:prstGeom prst="roundRect">
            <a:avLst/>
          </a:prstGeom>
          <a:solidFill>
            <a:srgbClr val="FFC00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</a:rPr>
              <a:t>Game</a:t>
            </a:r>
          </a:p>
        </p:txBody>
      </p:sp>
      <p:sp>
        <p:nvSpPr>
          <p:cNvPr id="32" name="모서리가 둥근 직사각형 31"/>
          <p:cNvSpPr/>
          <p:nvPr/>
        </p:nvSpPr>
        <p:spPr bwMode="auto">
          <a:xfrm>
            <a:off x="16700009" y="7553799"/>
            <a:ext cx="3240000" cy="1800000"/>
          </a:xfrm>
          <a:prstGeom prst="roundRect">
            <a:avLst/>
          </a:prstGeom>
          <a:solidFill>
            <a:srgbClr val="FFC00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 err="1">
                <a:latin typeface="Consolas" panose="020B0609020204030204" pitchFamily="49" charset="0"/>
              </a:rPr>
              <a:t>GameBot</a:t>
            </a:r>
            <a:endParaRPr lang="en-US" altLang="ko-KR" dirty="0">
              <a:latin typeface="Consolas" panose="020B0609020204030204" pitchFamily="49" charset="0"/>
            </a:endParaRPr>
          </a:p>
        </p:txBody>
      </p:sp>
      <p:sp>
        <p:nvSpPr>
          <p:cNvPr id="28" name="모서리가 둥근 직사각형 27"/>
          <p:cNvSpPr/>
          <p:nvPr/>
        </p:nvSpPr>
        <p:spPr bwMode="auto">
          <a:xfrm>
            <a:off x="10746827" y="4715493"/>
            <a:ext cx="3240000" cy="1800000"/>
          </a:xfrm>
          <a:prstGeom prst="roundRect">
            <a:avLst/>
          </a:prstGeom>
          <a:solidFill>
            <a:srgbClr val="FFC00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</a:rPr>
              <a:t>User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18792" y="1025922"/>
            <a:ext cx="871264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클러스터 노드 구성</a:t>
            </a: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10558047" y="4481736"/>
            <a:ext cx="3240000" cy="1800000"/>
          </a:xfrm>
          <a:prstGeom prst="roundRect">
            <a:avLst/>
          </a:prstGeom>
          <a:solidFill>
            <a:srgbClr val="FFC00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</a:rPr>
              <a:t>User</a:t>
            </a: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10558047" y="7286509"/>
            <a:ext cx="3240000" cy="180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</a:rPr>
              <a:t>User</a:t>
            </a:r>
          </a:p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</a:rPr>
              <a:t>Login</a:t>
            </a: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16476656" y="4503921"/>
            <a:ext cx="3240000" cy="1800000"/>
          </a:xfrm>
          <a:prstGeom prst="roundRect">
            <a:avLst/>
          </a:prstGeom>
          <a:solidFill>
            <a:srgbClr val="FFC00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</a:rPr>
              <a:t>Game</a:t>
            </a: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4794217" y="4493282"/>
            <a:ext cx="3240000" cy="180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algn="ctr" eaLnBrk="1"/>
            <a:r>
              <a:rPr lang="en-US" altLang="ko-KR" dirty="0" err="1">
                <a:latin typeface="Consolas" panose="020B0609020204030204" pitchFamily="49" charset="0"/>
              </a:rPr>
              <a:t>GamePairMaker</a:t>
            </a:r>
            <a:endParaRPr lang="en-US" altLang="ko-KR" dirty="0">
              <a:latin typeface="Consolas" panose="020B0609020204030204" pitchFamily="49" charset="0"/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16476656" y="7287433"/>
            <a:ext cx="3240000" cy="1800000"/>
          </a:xfrm>
          <a:prstGeom prst="roundRect">
            <a:avLst/>
          </a:prstGeom>
          <a:solidFill>
            <a:srgbClr val="FFC00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 err="1">
                <a:latin typeface="Consolas" panose="020B0609020204030204" pitchFamily="49" charset="0"/>
              </a:rPr>
              <a:t>GameBot</a:t>
            </a:r>
            <a:endParaRPr lang="en-US" altLang="ko-KR" dirty="0">
              <a:latin typeface="Consolas" panose="020B0609020204030204" pitchFamily="49" charset="0"/>
            </a:endParaRPr>
          </a:p>
        </p:txBody>
      </p:sp>
      <p:sp>
        <p:nvSpPr>
          <p:cNvPr id="25" name="모서리가 둥근 직사각형 24"/>
          <p:cNvSpPr/>
          <p:nvPr/>
        </p:nvSpPr>
        <p:spPr bwMode="auto">
          <a:xfrm>
            <a:off x="4794217" y="7286509"/>
            <a:ext cx="3240000" cy="180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algn="ctr" eaLnBrk="1"/>
            <a:r>
              <a:rPr lang="en-US" altLang="ko-KR" dirty="0">
                <a:latin typeface="Consolas" panose="020B0609020204030204" pitchFamily="49" charset="0"/>
              </a:rPr>
              <a:t>User</a:t>
            </a:r>
          </a:p>
          <a:p>
            <a:pPr algn="ctr" eaLnBrk="1"/>
            <a:r>
              <a:rPr lang="en-US" altLang="ko-KR" dirty="0">
                <a:latin typeface="Consolas" panose="020B0609020204030204" pitchFamily="49" charset="0"/>
              </a:rPr>
              <a:t>Table</a:t>
            </a:r>
          </a:p>
        </p:txBody>
      </p:sp>
      <p:sp>
        <p:nvSpPr>
          <p:cNvPr id="26" name="모서리가 둥근 직사각형 25"/>
          <p:cNvSpPr/>
          <p:nvPr/>
        </p:nvSpPr>
        <p:spPr bwMode="auto">
          <a:xfrm>
            <a:off x="4794217" y="10079736"/>
            <a:ext cx="3240000" cy="180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algn="ctr" eaLnBrk="1"/>
            <a:r>
              <a:rPr lang="en-US" altLang="ko-KR" dirty="0">
                <a:latin typeface="Consolas" panose="020B0609020204030204" pitchFamily="49" charset="0"/>
              </a:rPr>
              <a:t>Game</a:t>
            </a:r>
          </a:p>
          <a:p>
            <a:pPr algn="ctr" eaLnBrk="1"/>
            <a:r>
              <a:rPr lang="en-US" altLang="ko-KR" dirty="0">
                <a:latin typeface="Consolas" panose="020B0609020204030204" pitchFamily="49" charset="0"/>
              </a:rPr>
              <a:t>Table</a:t>
            </a:r>
          </a:p>
        </p:txBody>
      </p:sp>
      <p:sp>
        <p:nvSpPr>
          <p:cNvPr id="16" name="직사각형 15"/>
          <p:cNvSpPr/>
          <p:nvPr/>
        </p:nvSpPr>
        <p:spPr bwMode="auto">
          <a:xfrm>
            <a:off x="4271120" y="3177654"/>
            <a:ext cx="4320480" cy="87203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5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sym typeface="Helvetica Light" charset="0"/>
              </a:rPr>
              <a:t>Master</a:t>
            </a: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sym typeface="Helvetica Light" charset="0"/>
            </a:endParaRPr>
          </a:p>
        </p:txBody>
      </p:sp>
      <p:sp>
        <p:nvSpPr>
          <p:cNvPr id="33" name="직사각형 32"/>
          <p:cNvSpPr/>
          <p:nvPr/>
        </p:nvSpPr>
        <p:spPr bwMode="auto">
          <a:xfrm>
            <a:off x="10071506" y="3177654"/>
            <a:ext cx="4320480" cy="87203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5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sym typeface="Helvetica Light" charset="0"/>
              </a:rPr>
              <a:t>User</a:t>
            </a: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sym typeface="Helvetica Light" charset="0"/>
            </a:endParaRPr>
          </a:p>
        </p:txBody>
      </p:sp>
      <p:sp>
        <p:nvSpPr>
          <p:cNvPr id="35" name="직사각형 34"/>
          <p:cNvSpPr/>
          <p:nvPr/>
        </p:nvSpPr>
        <p:spPr bwMode="auto">
          <a:xfrm>
            <a:off x="15936416" y="3180469"/>
            <a:ext cx="4320480" cy="87203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5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sym typeface="Helvetica Light" charset="0"/>
              </a:rPr>
              <a:t>Game</a:t>
            </a: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4014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36" grpId="0" animBg="1"/>
      <p:bldP spid="37" grpId="0" animBg="1"/>
      <p:bldP spid="27" grpId="0" animBg="1"/>
      <p:bldP spid="29" grpId="0" animBg="1"/>
      <p:bldP spid="15" grpId="0" animBg="1"/>
      <p:bldP spid="31" grpId="0" animBg="1"/>
      <p:bldP spid="32" grpId="0" animBg="1"/>
      <p:bldP spid="28" grpId="0" animBg="1"/>
      <p:bldP spid="8" grpId="0" animBg="1"/>
      <p:bldP spid="9" grpId="0" animBg="1"/>
      <p:bldP spid="10" grpId="0" animBg="1"/>
      <p:bldP spid="11" grpId="0" animBg="1"/>
      <p:bldP spid="12" grpId="0" animBg="1"/>
      <p:bldP spid="25" grpId="0" animBg="1"/>
      <p:bldP spid="26" grpId="0" animBg="1"/>
      <p:bldP spid="16" grpId="0" animBg="1"/>
      <p:bldP spid="33" grpId="0" animBg="1"/>
      <p:bldP spid="3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444865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액터</a:t>
            </a:r>
            <a:r>
              <a:rPr lang="ko-KR" altLang="en-US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구성</a:t>
            </a:r>
          </a:p>
        </p:txBody>
      </p:sp>
      <p:sp>
        <p:nvSpPr>
          <p:cNvPr id="2" name="직사각형 1"/>
          <p:cNvSpPr/>
          <p:nvPr/>
        </p:nvSpPr>
        <p:spPr bwMode="auto">
          <a:xfrm>
            <a:off x="2386678" y="6724445"/>
            <a:ext cx="3240000" cy="1800000"/>
          </a:xfrm>
          <a:prstGeom prst="rect">
            <a:avLst/>
          </a:prstGeom>
          <a:solidFill>
            <a:schemeClr val="accent1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Client</a:t>
            </a: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sym typeface="Helvetica Light" charset="0"/>
            </a:endParaRPr>
          </a:p>
        </p:txBody>
      </p:sp>
      <p:sp>
        <p:nvSpPr>
          <p:cNvPr id="6" name="모서리가 둥근 직사각형 5"/>
          <p:cNvSpPr/>
          <p:nvPr/>
        </p:nvSpPr>
        <p:spPr bwMode="auto">
          <a:xfrm>
            <a:off x="6995190" y="6724245"/>
            <a:ext cx="3240000" cy="1800000"/>
          </a:xfrm>
          <a:prstGeom prst="roundRect">
            <a:avLst/>
          </a:prstGeom>
          <a:solidFill>
            <a:schemeClr val="bg2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</a:rPr>
              <a:t>Client</a:t>
            </a:r>
          </a:p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sym typeface="Helvetica Light" charset="0"/>
              </a:rPr>
              <a:t>Session</a:t>
            </a: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sym typeface="Helvetica Light" charset="0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12035750" y="6724445"/>
            <a:ext cx="3240000" cy="1800000"/>
          </a:xfrm>
          <a:prstGeom prst="roundRect">
            <a:avLst/>
          </a:prstGeom>
          <a:solidFill>
            <a:srgbClr val="FFC00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</a:rPr>
              <a:t>User</a:t>
            </a: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12035750" y="3196053"/>
            <a:ext cx="3240000" cy="180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</a:rPr>
              <a:t>User</a:t>
            </a:r>
          </a:p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</a:rPr>
              <a:t>Login</a:t>
            </a: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12035750" y="10324645"/>
            <a:ext cx="3240000" cy="1800000"/>
          </a:xfrm>
          <a:prstGeom prst="roundRect">
            <a:avLst/>
          </a:prstGeom>
          <a:solidFill>
            <a:srgbClr val="FFC00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</a:rPr>
              <a:t>Game</a:t>
            </a: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16932294" y="6724245"/>
            <a:ext cx="3240000" cy="180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algn="ctr" eaLnBrk="1"/>
            <a:r>
              <a:rPr lang="en-US" altLang="ko-KR" dirty="0" err="1">
                <a:latin typeface="Consolas" panose="020B0609020204030204" pitchFamily="49" charset="0"/>
              </a:rPr>
              <a:t>GamePairMaker</a:t>
            </a:r>
            <a:endParaRPr lang="en-US" altLang="ko-KR" dirty="0">
              <a:latin typeface="Consolas" panose="020B0609020204030204" pitchFamily="49" charset="0"/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16944888" y="10324645"/>
            <a:ext cx="3240000" cy="1800000"/>
          </a:xfrm>
          <a:prstGeom prst="roundRect">
            <a:avLst/>
          </a:prstGeom>
          <a:solidFill>
            <a:srgbClr val="FFC00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 err="1">
                <a:latin typeface="Consolas" panose="020B0609020204030204" pitchFamily="49" charset="0"/>
              </a:rPr>
              <a:t>GameBot</a:t>
            </a:r>
            <a:endParaRPr lang="en-US" altLang="ko-KR" dirty="0">
              <a:latin typeface="Consolas" panose="020B0609020204030204" pitchFamily="49" charset="0"/>
            </a:endParaRPr>
          </a:p>
        </p:txBody>
      </p:sp>
      <p:cxnSp>
        <p:nvCxnSpPr>
          <p:cNvPr id="4" name="꺾인 연결선 3"/>
          <p:cNvCxnSpPr>
            <a:stCxn id="6" idx="3"/>
            <a:endCxn id="9" idx="1"/>
          </p:cNvCxnSpPr>
          <p:nvPr/>
        </p:nvCxnSpPr>
        <p:spPr bwMode="auto">
          <a:xfrm flipV="1">
            <a:off x="10235190" y="4096053"/>
            <a:ext cx="1800560" cy="3528192"/>
          </a:xfrm>
          <a:prstGeom prst="bent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508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21" name="꺾인 연결선 20"/>
          <p:cNvCxnSpPr>
            <a:stCxn id="6" idx="3"/>
            <a:endCxn id="10" idx="1"/>
          </p:cNvCxnSpPr>
          <p:nvPr/>
        </p:nvCxnSpPr>
        <p:spPr bwMode="auto">
          <a:xfrm>
            <a:off x="10235190" y="7624245"/>
            <a:ext cx="1800560" cy="3600400"/>
          </a:xfrm>
          <a:prstGeom prst="bent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508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24" name="꺾인 연결선 23"/>
          <p:cNvCxnSpPr>
            <a:stCxn id="6" idx="3"/>
            <a:endCxn id="8" idx="1"/>
          </p:cNvCxnSpPr>
          <p:nvPr/>
        </p:nvCxnSpPr>
        <p:spPr bwMode="auto">
          <a:xfrm>
            <a:off x="10235190" y="7624245"/>
            <a:ext cx="1800560" cy="200"/>
          </a:xfrm>
          <a:prstGeom prst="bent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508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30" name="직선 화살표 연결선 29"/>
          <p:cNvCxnSpPr>
            <a:endCxn id="6" idx="1"/>
          </p:cNvCxnSpPr>
          <p:nvPr/>
        </p:nvCxnSpPr>
        <p:spPr bwMode="auto">
          <a:xfrm flipV="1">
            <a:off x="5626678" y="7624245"/>
            <a:ext cx="1368512" cy="20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34" name="직선 화살표 연결선 33"/>
          <p:cNvCxnSpPr>
            <a:stCxn id="10" idx="3"/>
            <a:endCxn id="12" idx="1"/>
          </p:cNvCxnSpPr>
          <p:nvPr/>
        </p:nvCxnSpPr>
        <p:spPr bwMode="auto">
          <a:xfrm>
            <a:off x="15275750" y="11224645"/>
            <a:ext cx="1669138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46" name="꺾인 연결선 45"/>
          <p:cNvCxnSpPr>
            <a:stCxn id="8" idx="2"/>
            <a:endCxn id="12" idx="0"/>
          </p:cNvCxnSpPr>
          <p:nvPr/>
        </p:nvCxnSpPr>
        <p:spPr bwMode="auto">
          <a:xfrm rot="16200000" flipH="1">
            <a:off x="15210219" y="6969976"/>
            <a:ext cx="1800200" cy="4909138"/>
          </a:xfrm>
          <a:prstGeom prst="bent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508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50" name="직선 화살표 연결선 49"/>
          <p:cNvCxnSpPr>
            <a:stCxn id="8" idx="2"/>
            <a:endCxn id="10" idx="0"/>
          </p:cNvCxnSpPr>
          <p:nvPr/>
        </p:nvCxnSpPr>
        <p:spPr bwMode="auto">
          <a:xfrm>
            <a:off x="13655750" y="8524445"/>
            <a:ext cx="0" cy="180020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55" name="순서도: 자기 디스크 54"/>
          <p:cNvSpPr/>
          <p:nvPr/>
        </p:nvSpPr>
        <p:spPr>
          <a:xfrm>
            <a:off x="17004302" y="3113584"/>
            <a:ext cx="3024336" cy="1964937"/>
          </a:xfrm>
          <a:prstGeom prst="flowChartMagneticDisk">
            <a:avLst/>
          </a:prstGeom>
          <a:solidFill>
            <a:srgbClr val="7030A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  <a:ea typeface="서울남산체 M" panose="02020603020101020101" pitchFamily="18" charset="-127"/>
              </a:rPr>
              <a:t>MongoDB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  <a:ea typeface="서울남산체 M" panose="02020603020101020101" pitchFamily="18" charset="-127"/>
            </a:endParaRPr>
          </a:p>
        </p:txBody>
      </p:sp>
      <p:cxnSp>
        <p:nvCxnSpPr>
          <p:cNvPr id="67" name="꺾인 연결선 66"/>
          <p:cNvCxnSpPr>
            <a:stCxn id="8" idx="3"/>
            <a:endCxn id="11" idx="1"/>
          </p:cNvCxnSpPr>
          <p:nvPr/>
        </p:nvCxnSpPr>
        <p:spPr bwMode="auto">
          <a:xfrm flipV="1">
            <a:off x="15275750" y="7624245"/>
            <a:ext cx="1656544" cy="20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508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31" name="꺾인 연결선 30"/>
          <p:cNvCxnSpPr>
            <a:stCxn id="8" idx="0"/>
            <a:endCxn id="55" idx="3"/>
          </p:cNvCxnSpPr>
          <p:nvPr/>
        </p:nvCxnSpPr>
        <p:spPr bwMode="auto">
          <a:xfrm rot="5400000" flipH="1" flipV="1">
            <a:off x="15263148" y="3471123"/>
            <a:ext cx="1645924" cy="4860720"/>
          </a:xfrm>
          <a:prstGeom prst="bent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41" name="꺾인 연결선 40"/>
          <p:cNvCxnSpPr>
            <a:stCxn id="9" idx="3"/>
            <a:endCxn id="55" idx="2"/>
          </p:cNvCxnSpPr>
          <p:nvPr/>
        </p:nvCxnSpPr>
        <p:spPr bwMode="auto">
          <a:xfrm>
            <a:off x="15275750" y="4096053"/>
            <a:ext cx="1728552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52" name="꺾인 연결선 51"/>
          <p:cNvCxnSpPr>
            <a:stCxn id="11" idx="2"/>
            <a:endCxn id="10" idx="0"/>
          </p:cNvCxnSpPr>
          <p:nvPr/>
        </p:nvCxnSpPr>
        <p:spPr bwMode="auto">
          <a:xfrm rot="5400000">
            <a:off x="15203822" y="6976173"/>
            <a:ext cx="1800400" cy="4896544"/>
          </a:xfrm>
          <a:prstGeom prst="bent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508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22" name="꺾인 연결선 40"/>
          <p:cNvCxnSpPr/>
          <p:nvPr/>
        </p:nvCxnSpPr>
        <p:spPr bwMode="auto">
          <a:xfrm>
            <a:off x="13416136" y="4996053"/>
            <a:ext cx="0" cy="1728392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4203095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5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444865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주요 동작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5" name="직사각형 4"/>
          <p:cNvSpPr/>
          <p:nvPr/>
        </p:nvSpPr>
        <p:spPr bwMode="auto">
          <a:xfrm>
            <a:off x="1030760" y="5664717"/>
            <a:ext cx="4116690" cy="23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0800" cap="flat" cmpd="sng" algn="ctr">
            <a:solidFill>
              <a:schemeClr val="accent1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6000" dirty="0" smtClean="0">
                <a:solidFill>
                  <a:schemeClr val="tx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로그인</a:t>
            </a:r>
            <a:endParaRPr kumimoji="0" lang="ko-KR" altLang="en-US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  <a:sym typeface="Helvetica Light" charset="0"/>
            </a:endParaRPr>
          </a:p>
        </p:txBody>
      </p:sp>
      <p:sp>
        <p:nvSpPr>
          <p:cNvPr id="6" name="직사각형 5"/>
          <p:cNvSpPr/>
          <p:nvPr/>
        </p:nvSpPr>
        <p:spPr bwMode="auto">
          <a:xfrm>
            <a:off x="5617835" y="5664717"/>
            <a:ext cx="4116690" cy="23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0800" cap="flat" cmpd="sng" algn="ctr">
            <a:solidFill>
              <a:schemeClr val="accent1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6000" dirty="0" err="1" smtClean="0">
                <a:solidFill>
                  <a:schemeClr val="tx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매치메이킹</a:t>
            </a:r>
            <a:endParaRPr kumimoji="0" lang="ko-KR" altLang="en-US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  <a:sym typeface="Helvetica Light" charset="0"/>
            </a:endParaRPr>
          </a:p>
        </p:txBody>
      </p:sp>
      <p:sp>
        <p:nvSpPr>
          <p:cNvPr id="8" name="직사각형 7"/>
          <p:cNvSpPr/>
          <p:nvPr/>
        </p:nvSpPr>
        <p:spPr bwMode="auto">
          <a:xfrm>
            <a:off x="10210878" y="5691720"/>
            <a:ext cx="4116690" cy="23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0800" cap="flat" cmpd="sng" algn="ctr">
            <a:solidFill>
              <a:schemeClr val="accent1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6000" dirty="0" smtClean="0">
                <a:solidFill>
                  <a:schemeClr val="tx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게임 입장</a:t>
            </a:r>
            <a:endParaRPr kumimoji="0" lang="ko-KR" altLang="en-US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  <a:sym typeface="Helvetica Light" charset="0"/>
            </a:endParaRPr>
          </a:p>
        </p:txBody>
      </p:sp>
      <p:sp>
        <p:nvSpPr>
          <p:cNvPr id="9" name="직사각형 8"/>
          <p:cNvSpPr/>
          <p:nvPr/>
        </p:nvSpPr>
        <p:spPr bwMode="auto">
          <a:xfrm>
            <a:off x="14797953" y="5691369"/>
            <a:ext cx="4116690" cy="23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0800" cap="flat" cmpd="sng" algn="ctr">
            <a:solidFill>
              <a:schemeClr val="accent1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6000" dirty="0" smtClean="0">
                <a:solidFill>
                  <a:schemeClr val="tx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게임 진행</a:t>
            </a:r>
            <a:endParaRPr kumimoji="0" lang="ko-KR" altLang="en-US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  <a:sym typeface="Helvetica Light" charset="0"/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19386313" y="5706072"/>
            <a:ext cx="4116690" cy="23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0800" cap="flat" cmpd="sng" algn="ctr">
            <a:solidFill>
              <a:schemeClr val="accent1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6000" dirty="0" smtClean="0">
                <a:solidFill>
                  <a:schemeClr val="tx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게임 종료</a:t>
            </a:r>
            <a:endParaRPr kumimoji="0" lang="ko-KR" altLang="en-US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6379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313739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로그인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8792" y="3041576"/>
            <a:ext cx="21962440" cy="9793088"/>
          </a:xfrm>
          <a:prstGeom prst="rect">
            <a:avLst/>
          </a:prstGeom>
          <a:noFill/>
        </p:spPr>
        <p:txBody>
          <a:bodyPr wrap="none" rtlCol="0" anchor="t">
            <a:normAutofit/>
          </a:bodyPr>
          <a:lstStyle/>
          <a:p>
            <a:r>
              <a:rPr lang="ko-KR" altLang="en-US" sz="6600" dirty="0">
                <a:solidFill>
                  <a:schemeClr val="accent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로그인 </a:t>
            </a:r>
            <a:r>
              <a:rPr lang="ko-KR" altLang="en-US" sz="6600" dirty="0" err="1">
                <a:solidFill>
                  <a:schemeClr val="accent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액터를</a:t>
            </a:r>
            <a:r>
              <a:rPr lang="ko-KR" altLang="en-US" sz="6600" dirty="0">
                <a:solidFill>
                  <a:schemeClr val="accent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통해 계정 인증을 하고 유저 </a:t>
            </a:r>
            <a:r>
              <a:rPr lang="ko-KR" altLang="en-US" sz="6600" dirty="0" err="1">
                <a:solidFill>
                  <a:schemeClr val="accent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액터를</a:t>
            </a:r>
            <a:r>
              <a:rPr lang="ko-KR" altLang="en-US" sz="6600" dirty="0">
                <a:solidFill>
                  <a:schemeClr val="accent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받는다</a:t>
            </a:r>
          </a:p>
          <a:p>
            <a:pPr marL="857250" indent="-857250">
              <a:buFontTx/>
              <a:buChar char="-"/>
            </a:pP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로그인 </a:t>
            </a:r>
            <a:r>
              <a:rPr lang="ko-KR" altLang="en-US" sz="6000" dirty="0" err="1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액터는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클라이언트가 접속하면 가장 처음 받는 </a:t>
            </a:r>
            <a:r>
              <a:rPr lang="ko-KR" altLang="en-US" sz="6000" dirty="0" err="1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액터</a:t>
            </a:r>
            <a:endParaRPr lang="en-US" altLang="ko-KR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endParaRPr lang="en-US" altLang="ko-KR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r>
              <a:rPr lang="ko-KR" altLang="en-US" sz="6600" dirty="0">
                <a:solidFill>
                  <a:schemeClr val="accent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클라이언트는 허용된 </a:t>
            </a:r>
            <a:r>
              <a:rPr lang="ko-KR" altLang="en-US" sz="6600" dirty="0" err="1">
                <a:solidFill>
                  <a:schemeClr val="accent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액터와</a:t>
            </a:r>
            <a:r>
              <a:rPr lang="ko-KR" altLang="en-US" sz="6600" dirty="0">
                <a:solidFill>
                  <a:schemeClr val="accent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인터페이스로만 서버와 통신 가능</a:t>
            </a:r>
          </a:p>
          <a:p>
            <a:pPr marL="857250" indent="-857250">
              <a:buFontTx/>
              <a:buChar char="-"/>
            </a:pP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허용된 </a:t>
            </a:r>
            <a:r>
              <a:rPr lang="ko-KR" altLang="en-US" sz="6000" dirty="0" err="1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액터라도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6000" dirty="0" err="1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허용받지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않은 인터페이스로 통신할 수 없다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94705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578876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로그인</a:t>
            </a:r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 </a:t>
            </a:r>
            <a:r>
              <a:rPr lang="ko-KR" altLang="en-US" sz="8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액터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2" name="직사각형 1"/>
          <p:cNvSpPr/>
          <p:nvPr/>
        </p:nvSpPr>
        <p:spPr bwMode="auto">
          <a:xfrm>
            <a:off x="2758952" y="7710126"/>
            <a:ext cx="3240000" cy="1800000"/>
          </a:xfrm>
          <a:prstGeom prst="rect">
            <a:avLst/>
          </a:prstGeom>
          <a:solidFill>
            <a:schemeClr val="accent1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Client</a:t>
            </a: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sym typeface="Helvetica Light" charset="0"/>
            </a:endParaRPr>
          </a:p>
        </p:txBody>
      </p:sp>
      <p:sp>
        <p:nvSpPr>
          <p:cNvPr id="6" name="모서리가 둥근 직사각형 5"/>
          <p:cNvSpPr/>
          <p:nvPr/>
        </p:nvSpPr>
        <p:spPr bwMode="auto">
          <a:xfrm>
            <a:off x="7367464" y="7709926"/>
            <a:ext cx="3240000" cy="1800000"/>
          </a:xfrm>
          <a:prstGeom prst="roundRect">
            <a:avLst/>
          </a:prstGeom>
          <a:solidFill>
            <a:schemeClr val="bg2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</a:rPr>
              <a:t>Client</a:t>
            </a:r>
          </a:p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sym typeface="Helvetica Light" charset="0"/>
              </a:rPr>
              <a:t>Session</a:t>
            </a: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sym typeface="Helvetica Light" charset="0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12408024" y="7710126"/>
            <a:ext cx="3240000" cy="1800000"/>
          </a:xfrm>
          <a:prstGeom prst="roundRect">
            <a:avLst/>
          </a:prstGeom>
          <a:solidFill>
            <a:srgbClr val="FFC00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</a:rPr>
              <a:t>User</a:t>
            </a: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12408024" y="4181734"/>
            <a:ext cx="3240000" cy="180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</a:rPr>
              <a:t>User</a:t>
            </a:r>
          </a:p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</a:rPr>
              <a:t>Login</a:t>
            </a:r>
          </a:p>
        </p:txBody>
      </p:sp>
      <p:cxnSp>
        <p:nvCxnSpPr>
          <p:cNvPr id="4" name="꺾인 연결선 3"/>
          <p:cNvCxnSpPr>
            <a:stCxn id="6" idx="3"/>
            <a:endCxn id="9" idx="1"/>
          </p:cNvCxnSpPr>
          <p:nvPr/>
        </p:nvCxnSpPr>
        <p:spPr bwMode="auto">
          <a:xfrm flipV="1">
            <a:off x="10607464" y="5081734"/>
            <a:ext cx="1800560" cy="3528192"/>
          </a:xfrm>
          <a:prstGeom prst="bent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508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24" name="꺾인 연결선 23"/>
          <p:cNvCxnSpPr>
            <a:stCxn id="6" idx="3"/>
            <a:endCxn id="8" idx="1"/>
          </p:cNvCxnSpPr>
          <p:nvPr/>
        </p:nvCxnSpPr>
        <p:spPr bwMode="auto">
          <a:xfrm>
            <a:off x="10607464" y="8609926"/>
            <a:ext cx="1800560" cy="200"/>
          </a:xfrm>
          <a:prstGeom prst="bent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508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30" name="직선 화살표 연결선 29"/>
          <p:cNvCxnSpPr>
            <a:endCxn id="6" idx="1"/>
          </p:cNvCxnSpPr>
          <p:nvPr/>
        </p:nvCxnSpPr>
        <p:spPr bwMode="auto">
          <a:xfrm flipV="1">
            <a:off x="5998952" y="8609926"/>
            <a:ext cx="1368512" cy="20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55" name="순서도: 자기 디스크 54"/>
          <p:cNvSpPr/>
          <p:nvPr/>
        </p:nvSpPr>
        <p:spPr>
          <a:xfrm>
            <a:off x="17376576" y="4099265"/>
            <a:ext cx="3024336" cy="1964937"/>
          </a:xfrm>
          <a:prstGeom prst="flowChartMagneticDisk">
            <a:avLst/>
          </a:prstGeom>
          <a:solidFill>
            <a:srgbClr val="7030A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  <a:ea typeface="서울남산체 M" panose="02020603020101020101" pitchFamily="18" charset="-127"/>
              </a:rPr>
              <a:t>MongoDB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  <a:ea typeface="서울남산체 M" panose="02020603020101020101" pitchFamily="18" charset="-127"/>
            </a:endParaRPr>
          </a:p>
        </p:txBody>
      </p:sp>
      <p:cxnSp>
        <p:nvCxnSpPr>
          <p:cNvPr id="31" name="꺾인 연결선 30"/>
          <p:cNvCxnSpPr>
            <a:stCxn id="8" idx="3"/>
            <a:endCxn id="55" idx="3"/>
          </p:cNvCxnSpPr>
          <p:nvPr/>
        </p:nvCxnSpPr>
        <p:spPr bwMode="auto">
          <a:xfrm flipV="1">
            <a:off x="15648024" y="6064202"/>
            <a:ext cx="3240720" cy="2545924"/>
          </a:xfrm>
          <a:prstGeom prst="bentConnector2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41" name="꺾인 연결선 40"/>
          <p:cNvCxnSpPr>
            <a:stCxn id="9" idx="3"/>
            <a:endCxn id="55" idx="2"/>
          </p:cNvCxnSpPr>
          <p:nvPr/>
        </p:nvCxnSpPr>
        <p:spPr bwMode="auto">
          <a:xfrm>
            <a:off x="15648024" y="5081734"/>
            <a:ext cx="1728552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3" name="TextBox 2"/>
          <p:cNvSpPr txBox="1"/>
          <p:nvPr/>
        </p:nvSpPr>
        <p:spPr>
          <a:xfrm>
            <a:off x="9175750" y="5637702"/>
            <a:ext cx="194796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Login</a:t>
            </a:r>
            <a:endParaRPr lang="ko-KR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23" name="꺾인 연결선 40"/>
          <p:cNvCxnSpPr>
            <a:endCxn id="8" idx="0"/>
          </p:cNvCxnSpPr>
          <p:nvPr/>
        </p:nvCxnSpPr>
        <p:spPr bwMode="auto">
          <a:xfrm>
            <a:off x="14002556" y="5981734"/>
            <a:ext cx="25468" cy="1728392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26" name="TextBox 25"/>
          <p:cNvSpPr txBox="1"/>
          <p:nvPr/>
        </p:nvSpPr>
        <p:spPr>
          <a:xfrm>
            <a:off x="14368100" y="6414943"/>
            <a:ext cx="230063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Create</a:t>
            </a:r>
            <a:endParaRPr lang="ko-KR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710089" y="8803377"/>
            <a:ext cx="159530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Bind</a:t>
            </a:r>
            <a:endParaRPr lang="ko-KR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3" name="타원 32"/>
          <p:cNvSpPr/>
          <p:nvPr/>
        </p:nvSpPr>
        <p:spPr bwMode="auto">
          <a:xfrm>
            <a:off x="5083555" y="9234264"/>
            <a:ext cx="644473" cy="648072"/>
          </a:xfrm>
          <a:prstGeom prst="ellipse">
            <a:avLst/>
          </a:prstGeom>
          <a:solidFill>
            <a:srgbClr val="FFC00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5474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26" grpId="0"/>
      <p:bldP spid="32" grpId="0"/>
      <p:bldP spid="3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578876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로그인</a:t>
            </a:r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 </a:t>
            </a:r>
            <a:r>
              <a:rPr lang="ko-KR" altLang="en-US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코드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18792" y="3041576"/>
            <a:ext cx="21746416" cy="9720000"/>
          </a:xfrm>
          <a:prstGeom prst="rect">
            <a:avLst/>
          </a:prstGeom>
          <a:noFill/>
          <a:ln w="38100">
            <a:solidFill>
              <a:schemeClr val="bg2"/>
            </a:solidFill>
            <a:prstDash val="solid"/>
          </a:ln>
        </p:spPr>
        <p:txBody>
          <a:bodyPr wrap="none" lIns="108000" tIns="108000" rIns="108000" bIns="108000" rtlCol="0" anchor="t">
            <a:noAutofit/>
          </a:bodyPr>
          <a:lstStyle/>
          <a:p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client requests login to server</a:t>
            </a:r>
            <a:endParaRPr lang="en-US" altLang="ko-KR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t1 =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login.Login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(id, password,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observerId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yield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t1.WaitHandle;</a:t>
            </a:r>
          </a:p>
          <a:p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check account, create user actor and bind it to client</a:t>
            </a:r>
            <a:endParaRPr lang="en-US" altLang="ko-KR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async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LoginResult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IUserLogin.Login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(id, password) 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altLang="ko-KR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userId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CheckAccount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(id, password);</a:t>
            </a:r>
          </a:p>
          <a:p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altLang="ko-KR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user =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CreateUserActor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userId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await</a:t>
            </a:r>
            <a:r>
              <a:rPr lang="en-US" altLang="ko-KR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UserTable.AddUserAsync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userId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, user);</a:t>
            </a:r>
          </a:p>
          <a:p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altLang="ko-KR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bindId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await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ClientSession.BindAsync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(user, </a:t>
            </a:r>
            <a:r>
              <a:rPr lang="en-US" altLang="ko-KR" sz="4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typeof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IUser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</a:p>
          <a:p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client gets user actor</a:t>
            </a:r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user =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UserRef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(t1.Result);</a:t>
            </a:r>
          </a:p>
        </p:txBody>
      </p:sp>
      <p:sp>
        <p:nvSpPr>
          <p:cNvPr id="4" name="직사각형 3"/>
          <p:cNvSpPr/>
          <p:nvPr/>
        </p:nvSpPr>
        <p:spPr bwMode="auto">
          <a:xfrm>
            <a:off x="886744" y="3022122"/>
            <a:ext cx="432048" cy="2179693"/>
          </a:xfrm>
          <a:prstGeom prst="rect">
            <a:avLst/>
          </a:prstGeom>
          <a:solidFill>
            <a:schemeClr val="accent1"/>
          </a:solidFill>
          <a:ln w="508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sym typeface="Helvetica Light" charset="0"/>
            </a:endParaRPr>
          </a:p>
        </p:txBody>
      </p:sp>
      <p:sp>
        <p:nvSpPr>
          <p:cNvPr id="6" name="직사각형 5"/>
          <p:cNvSpPr/>
          <p:nvPr/>
        </p:nvSpPr>
        <p:spPr bwMode="auto">
          <a:xfrm>
            <a:off x="886744" y="5993904"/>
            <a:ext cx="432048" cy="3888432"/>
          </a:xfrm>
          <a:prstGeom prst="rect">
            <a:avLst/>
          </a:prstGeom>
          <a:solidFill>
            <a:srgbClr val="FFC000"/>
          </a:solidFill>
          <a:ln w="508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sym typeface="Helvetica Light" charset="0"/>
            </a:endParaRPr>
          </a:p>
        </p:txBody>
      </p:sp>
      <p:sp>
        <p:nvSpPr>
          <p:cNvPr id="8" name="직사각형 7"/>
          <p:cNvSpPr/>
          <p:nvPr/>
        </p:nvSpPr>
        <p:spPr bwMode="auto">
          <a:xfrm>
            <a:off x="886744" y="10674425"/>
            <a:ext cx="432048" cy="1224135"/>
          </a:xfrm>
          <a:prstGeom prst="rect">
            <a:avLst/>
          </a:prstGeom>
          <a:solidFill>
            <a:schemeClr val="accent1"/>
          </a:solidFill>
          <a:ln w="508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7163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99512" y="3041576"/>
            <a:ext cx="8928992" cy="6480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18792" y="3041576"/>
            <a:ext cx="21962440" cy="9793088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ko-KR" altLang="en-US" sz="7200" dirty="0">
                <a:solidFill>
                  <a:srgbClr val="0070C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좀 더 시간을 써서 유연한 틀을 </a:t>
            </a:r>
            <a:r>
              <a:rPr lang="ko-KR" altLang="en-US" sz="7200" dirty="0" smtClean="0">
                <a:solidFill>
                  <a:srgbClr val="0070C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개발</a:t>
            </a:r>
            <a:r>
              <a:rPr lang="en-US" altLang="ko-KR" sz="7200" dirty="0" smtClean="0">
                <a:solidFill>
                  <a:srgbClr val="0070C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/</a:t>
            </a:r>
            <a:r>
              <a:rPr lang="ko-KR" altLang="en-US" sz="7200" dirty="0" smtClean="0">
                <a:solidFill>
                  <a:srgbClr val="0070C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확보해보자</a:t>
            </a:r>
            <a:endParaRPr lang="en-US" altLang="ko-KR" sz="7200" dirty="0">
              <a:solidFill>
                <a:srgbClr val="0070C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857250" indent="-857250">
              <a:buFontTx/>
              <a:buChar char="-"/>
            </a:pPr>
            <a:r>
              <a:rPr lang="ko-KR" altLang="en-US" sz="600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총 </a:t>
            </a:r>
            <a:r>
              <a:rPr lang="en-US" altLang="ko-KR" sz="600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3</a:t>
            </a:r>
            <a:r>
              <a:rPr lang="ko-KR" altLang="en-US" sz="600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개월</a:t>
            </a:r>
            <a:r>
              <a:rPr lang="en-US" altLang="ko-KR" sz="600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!</a:t>
            </a:r>
          </a:p>
          <a:p>
            <a:pPr marL="1314450" lvl="1" indent="-857250">
              <a:buFontTx/>
              <a:buChar char="-"/>
            </a:pPr>
            <a:r>
              <a:rPr lang="ko-KR" altLang="en-US" sz="600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리서치 </a:t>
            </a:r>
            <a:r>
              <a:rPr lang="en-US" altLang="ko-KR" sz="600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+ </a:t>
            </a:r>
            <a:r>
              <a:rPr lang="ko-KR" altLang="en-US" sz="600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테스트 게임 </a:t>
            </a:r>
            <a:r>
              <a:rPr lang="ko-KR" altLang="en-US" sz="6000" dirty="0" smtClean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만들기</a:t>
            </a:r>
            <a:endParaRPr lang="en-US" altLang="ko-KR" sz="6000" dirty="0" smtClean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314450" lvl="1" indent="-857250">
              <a:buFontTx/>
              <a:buChar char="-"/>
            </a:pPr>
            <a:r>
              <a:rPr lang="ko-KR" altLang="en-US" sz="6000" dirty="0" smtClean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적당한 수준까지만</a:t>
            </a:r>
            <a:endParaRPr lang="en-US" altLang="ko-KR" sz="6000" dirty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857250" indent="-857250">
              <a:buFontTx/>
              <a:buChar char="-"/>
            </a:pPr>
            <a:r>
              <a:rPr lang="ko-KR" altLang="en-US" sz="600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리서치</a:t>
            </a:r>
            <a:r>
              <a:rPr lang="en-US" altLang="ko-KR" sz="600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 Akka.NET, Orleans,…</a:t>
            </a:r>
          </a:p>
          <a:p>
            <a:pPr marL="857250" indent="-857250">
              <a:buFontTx/>
              <a:buChar char="-"/>
            </a:pPr>
            <a:r>
              <a:rPr lang="ko-KR" altLang="en-US" sz="6000" dirty="0" err="1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레퍼런스</a:t>
            </a:r>
            <a:r>
              <a:rPr lang="ko-KR" altLang="en-US" sz="600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6000" dirty="0" err="1" smtClean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앱</a:t>
            </a:r>
            <a:r>
              <a:rPr lang="ko-KR" altLang="en-US" sz="6000" dirty="0" smtClean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600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제작</a:t>
            </a:r>
            <a:r>
              <a:rPr lang="en-US" altLang="ko-KR" sz="600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 </a:t>
            </a:r>
            <a:r>
              <a:rPr lang="en-US" altLang="ko-KR" sz="6000" dirty="0" smtClean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Chatty, </a:t>
            </a:r>
            <a:r>
              <a:rPr lang="en-US" altLang="ko-KR" sz="6000" dirty="0" err="1" smtClean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TicTacToe</a:t>
            </a:r>
            <a:r>
              <a:rPr lang="en-US" altLang="ko-KR" sz="600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Snake</a:t>
            </a:r>
          </a:p>
          <a:p>
            <a:pPr marL="857250" indent="-857250">
              <a:buFontTx/>
              <a:buChar char="-"/>
            </a:pPr>
            <a:endParaRPr lang="en-US" altLang="ko-KR" sz="6000" dirty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r>
              <a:rPr lang="en-US" altLang="ko-KR" sz="7200" dirty="0" err="1">
                <a:solidFill>
                  <a:srgbClr val="0070C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Akka.Net</a:t>
            </a:r>
            <a:r>
              <a:rPr lang="en-US" altLang="ko-KR" sz="6600" dirty="0">
                <a:solidFill>
                  <a:srgbClr val="0070C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+</a:t>
            </a:r>
            <a:r>
              <a:rPr lang="el-GR" altLang="ko-KR" sz="6600" dirty="0">
                <a:solidFill>
                  <a:srgbClr val="0070C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α</a:t>
            </a:r>
            <a:r>
              <a:rPr lang="en-US" altLang="ko-KR" sz="6600" dirty="0">
                <a:solidFill>
                  <a:srgbClr val="0070C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6600" dirty="0">
                <a:solidFill>
                  <a:srgbClr val="0070C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로 결정</a:t>
            </a:r>
            <a:endParaRPr lang="en-US" altLang="ko-KR" sz="6600" dirty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r>
              <a:rPr lang="en-US" altLang="ko-KR" sz="600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- </a:t>
            </a:r>
            <a:r>
              <a:rPr lang="ko-KR" altLang="en-US" sz="600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왜</a:t>
            </a:r>
            <a:r>
              <a:rPr lang="en-US" altLang="ko-KR" sz="600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?</a:t>
            </a:r>
            <a:endParaRPr lang="ko-KR" altLang="en-US" sz="6000" dirty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endParaRPr lang="ko-KR" altLang="en-US" sz="6000" dirty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8792" y="1025922"/>
            <a:ext cx="313739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리서치</a:t>
            </a:r>
          </a:p>
        </p:txBody>
      </p:sp>
    </p:spTree>
    <p:extLst>
      <p:ext uri="{BB962C8B-B14F-4D97-AF65-F5344CB8AC3E}">
        <p14:creationId xmlns:p14="http://schemas.microsoft.com/office/powerpoint/2010/main" val="33192810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510588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매치메이킹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8792" y="3041576"/>
            <a:ext cx="21962440" cy="9793088"/>
          </a:xfrm>
          <a:prstGeom prst="rect">
            <a:avLst/>
          </a:prstGeom>
          <a:noFill/>
        </p:spPr>
        <p:txBody>
          <a:bodyPr wrap="none" rtlCol="0" anchor="t">
            <a:normAutofit/>
          </a:bodyPr>
          <a:lstStyle/>
          <a:p>
            <a:r>
              <a:rPr lang="ko-KR" altLang="en-US" sz="6600" dirty="0">
                <a:solidFill>
                  <a:schemeClr val="accent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동작</a:t>
            </a:r>
          </a:p>
          <a:p>
            <a:pPr marL="857250" indent="-857250">
              <a:buFontTx/>
              <a:buChar char="-"/>
            </a:pP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클라이언트는 </a:t>
            </a:r>
            <a:r>
              <a:rPr lang="ko-KR" altLang="en-US" sz="6000" dirty="0" err="1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매칭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요청을 서버에 보내고 일정 시간 기다림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.</a:t>
            </a:r>
          </a:p>
          <a:p>
            <a:pPr marL="857250" indent="-857250">
              <a:buFontTx/>
              <a:buChar char="-"/>
            </a:pPr>
            <a:r>
              <a:rPr lang="ko-KR" altLang="en-US" sz="6000" dirty="0" err="1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매칭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서버는 요청을 큐에 쌓으며 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명이 되면 짝을 지어줌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.</a:t>
            </a:r>
          </a:p>
          <a:p>
            <a:pPr marL="857250" indent="-857250">
              <a:buFontTx/>
              <a:buChar char="-"/>
            </a:pP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타임아웃이 되면 </a:t>
            </a:r>
            <a:r>
              <a:rPr lang="ko-KR" altLang="en-US" sz="6000" dirty="0" err="1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봇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6000" dirty="0" err="1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액터와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짝을 지어줌</a:t>
            </a:r>
            <a:endParaRPr lang="en-US" altLang="ko-KR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857250" indent="-857250">
              <a:buFontTx/>
              <a:buChar char="-"/>
            </a:pPr>
            <a:endParaRPr lang="en-US" altLang="ko-KR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481271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775725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매치메이킹</a:t>
            </a:r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 </a:t>
            </a:r>
            <a:r>
              <a:rPr lang="ko-KR" altLang="en-US" sz="8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액터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2" name="직사각형 1"/>
          <p:cNvSpPr/>
          <p:nvPr/>
        </p:nvSpPr>
        <p:spPr bwMode="auto">
          <a:xfrm>
            <a:off x="2386678" y="5572317"/>
            <a:ext cx="3240000" cy="1800000"/>
          </a:xfrm>
          <a:prstGeom prst="rect">
            <a:avLst/>
          </a:prstGeom>
          <a:solidFill>
            <a:schemeClr val="accent1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Client</a:t>
            </a: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sym typeface="Helvetica Light" charset="0"/>
            </a:endParaRPr>
          </a:p>
        </p:txBody>
      </p:sp>
      <p:sp>
        <p:nvSpPr>
          <p:cNvPr id="6" name="모서리가 둥근 직사각형 5"/>
          <p:cNvSpPr/>
          <p:nvPr/>
        </p:nvSpPr>
        <p:spPr bwMode="auto">
          <a:xfrm>
            <a:off x="6995190" y="5572117"/>
            <a:ext cx="3240000" cy="1800000"/>
          </a:xfrm>
          <a:prstGeom prst="roundRect">
            <a:avLst/>
          </a:prstGeom>
          <a:solidFill>
            <a:schemeClr val="bg2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</a:rPr>
              <a:t>Client</a:t>
            </a:r>
          </a:p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sym typeface="Helvetica Light" charset="0"/>
              </a:rPr>
              <a:t>Session</a:t>
            </a: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sym typeface="Helvetica Light" charset="0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12035750" y="5572317"/>
            <a:ext cx="3240000" cy="1800000"/>
          </a:xfrm>
          <a:prstGeom prst="roundRect">
            <a:avLst/>
          </a:prstGeom>
          <a:solidFill>
            <a:srgbClr val="FFC00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</a:rPr>
              <a:t>User</a:t>
            </a: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12035750" y="9172517"/>
            <a:ext cx="3240000" cy="1800000"/>
          </a:xfrm>
          <a:prstGeom prst="roundRect">
            <a:avLst/>
          </a:prstGeom>
          <a:solidFill>
            <a:srgbClr val="FFC00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</a:rPr>
              <a:t>Game</a:t>
            </a: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18529064" y="5572117"/>
            <a:ext cx="3240000" cy="180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algn="ctr" eaLnBrk="1"/>
            <a:r>
              <a:rPr lang="en-US" altLang="ko-KR" dirty="0" err="1">
                <a:latin typeface="Consolas" panose="020B0609020204030204" pitchFamily="49" charset="0"/>
              </a:rPr>
              <a:t>GamePairMaker</a:t>
            </a:r>
            <a:endParaRPr lang="en-US" altLang="ko-KR" dirty="0">
              <a:latin typeface="Consolas" panose="020B0609020204030204" pitchFamily="49" charset="0"/>
            </a:endParaRPr>
          </a:p>
        </p:txBody>
      </p:sp>
      <p:cxnSp>
        <p:nvCxnSpPr>
          <p:cNvPr id="24" name="꺾인 연결선 23"/>
          <p:cNvCxnSpPr>
            <a:stCxn id="6" idx="3"/>
            <a:endCxn id="8" idx="1"/>
          </p:cNvCxnSpPr>
          <p:nvPr/>
        </p:nvCxnSpPr>
        <p:spPr bwMode="auto">
          <a:xfrm>
            <a:off x="10235190" y="6472117"/>
            <a:ext cx="1800560" cy="200"/>
          </a:xfrm>
          <a:prstGeom prst="bent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508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30" name="직선 화살표 연결선 29"/>
          <p:cNvCxnSpPr>
            <a:endCxn id="6" idx="1"/>
          </p:cNvCxnSpPr>
          <p:nvPr/>
        </p:nvCxnSpPr>
        <p:spPr bwMode="auto">
          <a:xfrm flipV="1">
            <a:off x="5626678" y="6472117"/>
            <a:ext cx="1368512" cy="20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67" name="꺾인 연결선 66"/>
          <p:cNvCxnSpPr>
            <a:stCxn id="8" idx="3"/>
            <a:endCxn id="11" idx="1"/>
          </p:cNvCxnSpPr>
          <p:nvPr/>
        </p:nvCxnSpPr>
        <p:spPr bwMode="auto">
          <a:xfrm flipV="1">
            <a:off x="15275750" y="6472117"/>
            <a:ext cx="3253314" cy="20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508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52" name="꺾인 연결선 51"/>
          <p:cNvCxnSpPr>
            <a:stCxn id="11" idx="2"/>
            <a:endCxn id="10" idx="0"/>
          </p:cNvCxnSpPr>
          <p:nvPr/>
        </p:nvCxnSpPr>
        <p:spPr bwMode="auto">
          <a:xfrm rot="5400000">
            <a:off x="16002207" y="5025660"/>
            <a:ext cx="1800400" cy="6493314"/>
          </a:xfrm>
          <a:prstGeom prst="bent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508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23" name="TextBox 22"/>
          <p:cNvSpPr txBox="1"/>
          <p:nvPr/>
        </p:nvSpPr>
        <p:spPr>
          <a:xfrm>
            <a:off x="15450745" y="5345832"/>
            <a:ext cx="300595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Register</a:t>
            </a:r>
            <a:endParaRPr lang="ko-KR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352669" y="8310143"/>
            <a:ext cx="230063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Create</a:t>
            </a:r>
            <a:endParaRPr lang="ko-KR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627075" y="6676719"/>
            <a:ext cx="265329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Created</a:t>
            </a:r>
            <a:endParaRPr lang="ko-KR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9" name="타원 28"/>
          <p:cNvSpPr/>
          <p:nvPr/>
        </p:nvSpPr>
        <p:spPr bwMode="auto">
          <a:xfrm>
            <a:off x="22007110" y="5824045"/>
            <a:ext cx="644473" cy="648072"/>
          </a:xfrm>
          <a:prstGeom prst="ellipse">
            <a:avLst/>
          </a:prstGeom>
          <a:solidFill>
            <a:srgbClr val="FFC00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32" name="타원 31"/>
          <p:cNvSpPr/>
          <p:nvPr/>
        </p:nvSpPr>
        <p:spPr bwMode="auto">
          <a:xfrm>
            <a:off x="22017763" y="6648615"/>
            <a:ext cx="644473" cy="648072"/>
          </a:xfrm>
          <a:prstGeom prst="ellipse">
            <a:avLst/>
          </a:prstGeom>
          <a:solidFill>
            <a:srgbClr val="FFC00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2179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/>
      <p:bldP spid="25" grpId="0"/>
      <p:bldP spid="28" grpId="0"/>
      <p:bldP spid="29" grpId="0" animBg="1"/>
      <p:bldP spid="3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775725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매치메이킹</a:t>
            </a:r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 </a:t>
            </a:r>
            <a:r>
              <a:rPr lang="ko-KR" altLang="en-US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코드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18792" y="3041576"/>
            <a:ext cx="21746416" cy="9720000"/>
          </a:xfrm>
          <a:prstGeom prst="rect">
            <a:avLst/>
          </a:prstGeom>
          <a:noFill/>
          <a:ln w="38100">
            <a:solidFill>
              <a:schemeClr val="bg2"/>
            </a:solidFill>
            <a:prstDash val="solid"/>
          </a:ln>
        </p:spPr>
        <p:txBody>
          <a:bodyPr wrap="none" lIns="108000" tIns="108000" rIns="108000" bIns="108000" rtlCol="0" anchor="t">
            <a:noAutofit/>
          </a:bodyPr>
          <a:lstStyle/>
          <a:p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client requests pairing from </a:t>
            </a:r>
            <a:r>
              <a:rPr lang="en-US" altLang="ko-KR" sz="4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UserActor</a:t>
            </a:r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yield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G.User.RegisterPairing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observerId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).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WaitHandle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en-US" altLang="ko-KR" sz="4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UserActor</a:t>
            </a:r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forwards a request to</a:t>
            </a:r>
            <a:r>
              <a:rPr lang="ko-KR" altLang="en-US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GamePairMakerActor</a:t>
            </a:r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GamePairMakerActor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: ... 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RegisterPairing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userId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userName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, ...) 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AddToQueue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userId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ko-KR" altLang="en-US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ko-KR" altLang="en-US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OnSchedule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  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Queue.Count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&gt;= 2) 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     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user0, user1 =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Queue.Pop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(2);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    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CreateNewGame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     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user0.SendNoticeToUser(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gameId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     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user1.SendNoticeToUser(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gameId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4" name="직사각형 3"/>
          <p:cNvSpPr/>
          <p:nvPr/>
        </p:nvSpPr>
        <p:spPr bwMode="auto">
          <a:xfrm>
            <a:off x="886744" y="3022123"/>
            <a:ext cx="432048" cy="1531622"/>
          </a:xfrm>
          <a:prstGeom prst="rect">
            <a:avLst/>
          </a:prstGeom>
          <a:solidFill>
            <a:schemeClr val="accent1"/>
          </a:solidFill>
          <a:ln w="508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sym typeface="Helvetica Light" charset="0"/>
            </a:endParaRPr>
          </a:p>
        </p:txBody>
      </p:sp>
      <p:sp>
        <p:nvSpPr>
          <p:cNvPr id="6" name="직사각형 5"/>
          <p:cNvSpPr/>
          <p:nvPr/>
        </p:nvSpPr>
        <p:spPr bwMode="auto">
          <a:xfrm>
            <a:off x="886744" y="5345832"/>
            <a:ext cx="432048" cy="7200800"/>
          </a:xfrm>
          <a:prstGeom prst="rect">
            <a:avLst/>
          </a:prstGeom>
          <a:solidFill>
            <a:srgbClr val="FFC000"/>
          </a:solidFill>
          <a:ln w="508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6749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444865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게임 입장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8792" y="3041576"/>
            <a:ext cx="21962440" cy="9793088"/>
          </a:xfrm>
          <a:prstGeom prst="rect">
            <a:avLst/>
          </a:prstGeom>
          <a:noFill/>
        </p:spPr>
        <p:txBody>
          <a:bodyPr wrap="none" rtlCol="0" anchor="t">
            <a:normAutofit/>
          </a:bodyPr>
          <a:lstStyle/>
          <a:p>
            <a:r>
              <a:rPr lang="ko-KR" altLang="en-US" sz="6600" dirty="0">
                <a:solidFill>
                  <a:schemeClr val="accent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동작</a:t>
            </a:r>
          </a:p>
          <a:p>
            <a:pPr marL="857250" indent="-857250">
              <a:buFontTx/>
              <a:buChar char="-"/>
            </a:pP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서버는 매 게임마다 새 </a:t>
            </a:r>
            <a:r>
              <a:rPr lang="en-US" altLang="ko-KR" sz="6000" dirty="0" err="1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GameRoom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6000" dirty="0" err="1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액터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생성</a:t>
            </a:r>
          </a:p>
          <a:p>
            <a:pPr marL="857250" indent="-857250">
              <a:buFontTx/>
              <a:buChar char="-"/>
            </a:pP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유저는 매치 </a:t>
            </a:r>
            <a:r>
              <a:rPr lang="ko-KR" altLang="en-US" sz="6000" dirty="0" err="1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메이킹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결과로 입장할 </a:t>
            </a:r>
            <a:r>
              <a:rPr lang="en-US" altLang="ko-KR" sz="6000" dirty="0" err="1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GameRoom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en-US" altLang="ko-KR" sz="6000" dirty="0" err="1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ActorRef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받음</a:t>
            </a:r>
          </a:p>
          <a:p>
            <a:pPr marL="857250" indent="-857250">
              <a:buFontTx/>
              <a:buChar char="-"/>
            </a:pP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유저는 </a:t>
            </a:r>
            <a:r>
              <a:rPr lang="en-US" altLang="ko-KR" sz="6000" dirty="0" err="1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GameRoom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에 입장하면서 </a:t>
            </a:r>
            <a:r>
              <a:rPr lang="en-US" altLang="ko-KR" sz="6000" dirty="0" err="1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GameObserver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를 등록</a:t>
            </a:r>
          </a:p>
          <a:p>
            <a:pPr marL="1314450" lvl="1" indent="-857250">
              <a:buFontTx/>
              <a:buChar char="-"/>
            </a:pPr>
            <a:r>
              <a:rPr lang="en-US" altLang="ko-KR" sz="6000" dirty="0" err="1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GameObserver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를 통해 유저는 게임 이벤트를 받음</a:t>
            </a:r>
            <a:endParaRPr lang="en-US" altLang="ko-KR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33387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710002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게임 입장</a:t>
            </a:r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 </a:t>
            </a:r>
            <a:r>
              <a:rPr lang="ko-KR" altLang="en-US" sz="8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액터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2" name="직사각형 1"/>
          <p:cNvSpPr/>
          <p:nvPr/>
        </p:nvSpPr>
        <p:spPr bwMode="auto">
          <a:xfrm>
            <a:off x="5135576" y="5202216"/>
            <a:ext cx="3240000" cy="1800000"/>
          </a:xfrm>
          <a:prstGeom prst="rect">
            <a:avLst/>
          </a:prstGeom>
          <a:solidFill>
            <a:schemeClr val="accent1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Client</a:t>
            </a: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sym typeface="Helvetica Light" charset="0"/>
            </a:endParaRPr>
          </a:p>
        </p:txBody>
      </p:sp>
      <p:sp>
        <p:nvSpPr>
          <p:cNvPr id="6" name="모서리가 둥근 직사각형 5"/>
          <p:cNvSpPr/>
          <p:nvPr/>
        </p:nvSpPr>
        <p:spPr bwMode="auto">
          <a:xfrm>
            <a:off x="9744088" y="5202016"/>
            <a:ext cx="3240000" cy="1800000"/>
          </a:xfrm>
          <a:prstGeom prst="roundRect">
            <a:avLst/>
          </a:prstGeom>
          <a:solidFill>
            <a:schemeClr val="bg2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</a:rPr>
              <a:t>Client</a:t>
            </a:r>
          </a:p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sym typeface="Helvetica Light" charset="0"/>
              </a:rPr>
              <a:t>Session</a:t>
            </a: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sym typeface="Helvetica Light" charset="0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15576736" y="5202216"/>
            <a:ext cx="3240000" cy="1800000"/>
          </a:xfrm>
          <a:prstGeom prst="roundRect">
            <a:avLst/>
          </a:prstGeom>
          <a:solidFill>
            <a:srgbClr val="FFC00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</a:rPr>
              <a:t>User</a:t>
            </a: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15576736" y="8802416"/>
            <a:ext cx="3240000" cy="1800000"/>
          </a:xfrm>
          <a:prstGeom prst="roundRect">
            <a:avLst/>
          </a:prstGeom>
          <a:solidFill>
            <a:srgbClr val="FFC00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</a:rPr>
              <a:t>Game</a:t>
            </a:r>
          </a:p>
        </p:txBody>
      </p:sp>
      <p:cxnSp>
        <p:nvCxnSpPr>
          <p:cNvPr id="21" name="꺾인 연결선 20"/>
          <p:cNvCxnSpPr>
            <a:stCxn id="6" idx="3"/>
            <a:endCxn id="10" idx="1"/>
          </p:cNvCxnSpPr>
          <p:nvPr/>
        </p:nvCxnSpPr>
        <p:spPr bwMode="auto">
          <a:xfrm>
            <a:off x="12984088" y="6102016"/>
            <a:ext cx="2592648" cy="3600400"/>
          </a:xfrm>
          <a:prstGeom prst="bent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508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24" name="꺾인 연결선 23"/>
          <p:cNvCxnSpPr>
            <a:stCxn id="6" idx="3"/>
            <a:endCxn id="8" idx="1"/>
          </p:cNvCxnSpPr>
          <p:nvPr/>
        </p:nvCxnSpPr>
        <p:spPr bwMode="auto">
          <a:xfrm>
            <a:off x="12984088" y="6102016"/>
            <a:ext cx="2592648" cy="200"/>
          </a:xfrm>
          <a:prstGeom prst="bent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508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30" name="직선 화살표 연결선 29"/>
          <p:cNvCxnSpPr>
            <a:endCxn id="6" idx="1"/>
          </p:cNvCxnSpPr>
          <p:nvPr/>
        </p:nvCxnSpPr>
        <p:spPr bwMode="auto">
          <a:xfrm flipV="1">
            <a:off x="8375576" y="6102016"/>
            <a:ext cx="1368512" cy="20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50" name="직선 화살표 연결선 49"/>
          <p:cNvCxnSpPr>
            <a:stCxn id="8" idx="2"/>
            <a:endCxn id="10" idx="0"/>
          </p:cNvCxnSpPr>
          <p:nvPr/>
        </p:nvCxnSpPr>
        <p:spPr bwMode="auto">
          <a:xfrm>
            <a:off x="17196736" y="7002216"/>
            <a:ext cx="0" cy="180020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23" name="타원 22"/>
          <p:cNvSpPr/>
          <p:nvPr/>
        </p:nvSpPr>
        <p:spPr bwMode="auto">
          <a:xfrm>
            <a:off x="7479615" y="6677980"/>
            <a:ext cx="644473" cy="648072"/>
          </a:xfrm>
          <a:prstGeom prst="ellipse">
            <a:avLst/>
          </a:prstGeom>
          <a:solidFill>
            <a:srgbClr val="FFC00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482757" y="4985792"/>
            <a:ext cx="159530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Join</a:t>
            </a:r>
            <a:endParaRPr lang="ko-KR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448584" y="7402621"/>
            <a:ext cx="159530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Join</a:t>
            </a:r>
            <a:endParaRPr lang="ko-KR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480032" y="7786037"/>
            <a:ext cx="159530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Bind</a:t>
            </a:r>
            <a:endParaRPr lang="ko-KR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0832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/>
      <p:bldP spid="29" grpId="0"/>
      <p:bldP spid="3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710002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게임 입장</a:t>
            </a:r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 </a:t>
            </a:r>
            <a:r>
              <a:rPr lang="ko-KR" altLang="en-US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코드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18792" y="3041576"/>
            <a:ext cx="21746416" cy="9720000"/>
          </a:xfrm>
          <a:prstGeom prst="rect">
            <a:avLst/>
          </a:prstGeom>
          <a:noFill/>
          <a:ln w="38100">
            <a:solidFill>
              <a:schemeClr val="bg2"/>
            </a:solidFill>
            <a:prstDash val="solid"/>
          </a:ln>
        </p:spPr>
        <p:txBody>
          <a:bodyPr wrap="none" lIns="108000" tIns="108000" rIns="108000" bIns="108000" rtlCol="0" anchor="t">
            <a:noAutofit/>
          </a:bodyPr>
          <a:lstStyle/>
          <a:p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client sends a join request to </a:t>
            </a:r>
            <a:r>
              <a:rPr lang="en-US" altLang="ko-KR" sz="4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UserActor</a:t>
            </a:r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ret =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G.User.JoinGame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roomId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observerId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yield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ret.WaitHandle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en-US" altLang="ko-KR" sz="4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UserActor</a:t>
            </a:r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forwards a request to </a:t>
            </a:r>
            <a:r>
              <a:rPr lang="en-US" altLang="ko-KR" sz="4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GameActor</a:t>
            </a:r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when done, grant </a:t>
            </a:r>
            <a:r>
              <a:rPr lang="en-US" altLang="ko-KR" sz="4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GameActor</a:t>
            </a:r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to Client as </a:t>
            </a:r>
            <a:r>
              <a:rPr lang="en-US" altLang="ko-KR" sz="4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IGamePlayer</a:t>
            </a:r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UserActor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: ... 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async</a:t>
            </a:r>
            <a:r>
              <a:rPr lang="en-US" altLang="ko-KR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&lt;...&gt;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IUser.JoinGame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long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gameId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altLang="ko-KR" sz="4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observerId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game =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await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GameTable.GetAsync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gameId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await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game.Join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(...);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bindId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await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BindAsync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game.Actor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altLang="ko-KR" sz="4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typeof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IGamePlayer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...;</a:t>
            </a:r>
          </a:p>
          <a:p>
            <a:r>
              <a:rPr lang="ko-KR" altLang="en-US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altLang="ko-KR" sz="4400" dirty="0"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4" name="직사각형 3"/>
          <p:cNvSpPr/>
          <p:nvPr/>
        </p:nvSpPr>
        <p:spPr bwMode="auto">
          <a:xfrm>
            <a:off x="886744" y="3022122"/>
            <a:ext cx="432048" cy="2179693"/>
          </a:xfrm>
          <a:prstGeom prst="rect">
            <a:avLst/>
          </a:prstGeom>
          <a:solidFill>
            <a:schemeClr val="accent1"/>
          </a:solidFill>
          <a:ln w="508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sym typeface="Helvetica Light" charset="0"/>
            </a:endParaRPr>
          </a:p>
        </p:txBody>
      </p:sp>
      <p:sp>
        <p:nvSpPr>
          <p:cNvPr id="6" name="직사각형 5"/>
          <p:cNvSpPr/>
          <p:nvPr/>
        </p:nvSpPr>
        <p:spPr bwMode="auto">
          <a:xfrm>
            <a:off x="886744" y="5993904"/>
            <a:ext cx="432048" cy="5976664"/>
          </a:xfrm>
          <a:prstGeom prst="rect">
            <a:avLst/>
          </a:prstGeom>
          <a:solidFill>
            <a:srgbClr val="FFC000"/>
          </a:solidFill>
          <a:ln w="508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0473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444865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게임 진행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8792" y="3041576"/>
            <a:ext cx="21962440" cy="9793088"/>
          </a:xfrm>
          <a:prstGeom prst="rect">
            <a:avLst/>
          </a:prstGeom>
          <a:noFill/>
        </p:spPr>
        <p:txBody>
          <a:bodyPr wrap="none" rtlCol="0" anchor="t">
            <a:normAutofit/>
          </a:bodyPr>
          <a:lstStyle/>
          <a:p>
            <a:r>
              <a:rPr lang="ko-KR" altLang="en-US" sz="6600" dirty="0">
                <a:solidFill>
                  <a:schemeClr val="accent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동작</a:t>
            </a:r>
          </a:p>
          <a:p>
            <a:pPr marL="857250" indent="-857250">
              <a:buFontTx/>
              <a:buChar char="-"/>
            </a:pP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클라이언트는 입장 때 받은 </a:t>
            </a:r>
            <a:r>
              <a:rPr lang="en-US" altLang="ko-KR" sz="6000" dirty="0" err="1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GamePlayer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6000" dirty="0" err="1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액터로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게임 진행</a:t>
            </a:r>
            <a:endParaRPr lang="en-US" altLang="ko-KR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857250" indent="-857250">
              <a:buFontTx/>
              <a:buChar char="-"/>
            </a:pP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게임 이벤트 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(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상대의 턴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게임 승패 이벤트 등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) 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은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/>
            </a:r>
            <a:b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</a:br>
            <a:r>
              <a:rPr lang="en-US" altLang="ko-KR" sz="6000" dirty="0" err="1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GameObserver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로 처리</a:t>
            </a:r>
            <a:endParaRPr lang="en-US" altLang="ko-KR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857250" indent="-857250">
              <a:buFontTx/>
              <a:buChar char="-"/>
            </a:pPr>
            <a:endParaRPr lang="en-US" altLang="ko-KR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239964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1106264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게임 진행</a:t>
            </a:r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 </a:t>
            </a:r>
            <a:r>
              <a:rPr lang="ko-KR" altLang="en-US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턴 명령</a:t>
            </a:r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 </a:t>
            </a:r>
            <a:r>
              <a:rPr lang="ko-KR" altLang="en-US" sz="8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액터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2" name="직사각형 1"/>
          <p:cNvSpPr/>
          <p:nvPr/>
        </p:nvSpPr>
        <p:spPr bwMode="auto">
          <a:xfrm>
            <a:off x="9456416" y="5934910"/>
            <a:ext cx="3240000" cy="1800000"/>
          </a:xfrm>
          <a:prstGeom prst="rect">
            <a:avLst/>
          </a:prstGeom>
          <a:solidFill>
            <a:schemeClr val="accent1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Client</a:t>
            </a: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sym typeface="Helvetica Light" charset="0"/>
            </a:endParaRPr>
          </a:p>
        </p:txBody>
      </p:sp>
      <p:sp>
        <p:nvSpPr>
          <p:cNvPr id="6" name="모서리가 둥근 직사각형 5"/>
          <p:cNvSpPr/>
          <p:nvPr/>
        </p:nvSpPr>
        <p:spPr bwMode="auto">
          <a:xfrm>
            <a:off x="14064928" y="5934510"/>
            <a:ext cx="3240000" cy="1800000"/>
          </a:xfrm>
          <a:prstGeom prst="roundRect">
            <a:avLst/>
          </a:prstGeom>
          <a:solidFill>
            <a:schemeClr val="bg2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</a:rPr>
              <a:t>Client</a:t>
            </a:r>
          </a:p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sym typeface="Helvetica Light" charset="0"/>
              </a:rPr>
              <a:t>Session</a:t>
            </a: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sym typeface="Helvetica Light" charset="0"/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18673080" y="7734510"/>
            <a:ext cx="3240000" cy="1800000"/>
          </a:xfrm>
          <a:prstGeom prst="roundRect">
            <a:avLst/>
          </a:prstGeom>
          <a:solidFill>
            <a:srgbClr val="FFC00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</a:rPr>
              <a:t>Game</a:t>
            </a:r>
          </a:p>
        </p:txBody>
      </p:sp>
      <p:cxnSp>
        <p:nvCxnSpPr>
          <p:cNvPr id="21" name="꺾인 연결선 20"/>
          <p:cNvCxnSpPr>
            <a:stCxn id="6" idx="3"/>
            <a:endCxn id="10" idx="0"/>
          </p:cNvCxnSpPr>
          <p:nvPr/>
        </p:nvCxnSpPr>
        <p:spPr bwMode="auto">
          <a:xfrm>
            <a:off x="17304928" y="6834510"/>
            <a:ext cx="2988152" cy="900000"/>
          </a:xfrm>
          <a:prstGeom prst="bentConnector2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30" name="직선 화살표 연결선 29"/>
          <p:cNvCxnSpPr/>
          <p:nvPr/>
        </p:nvCxnSpPr>
        <p:spPr bwMode="auto">
          <a:xfrm flipV="1">
            <a:off x="12696416" y="6938738"/>
            <a:ext cx="1368512" cy="20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23" name="타원 22"/>
          <p:cNvSpPr/>
          <p:nvPr/>
        </p:nvSpPr>
        <p:spPr bwMode="auto">
          <a:xfrm>
            <a:off x="11800455" y="7410674"/>
            <a:ext cx="644473" cy="648072"/>
          </a:xfrm>
          <a:prstGeom prst="ellipse">
            <a:avLst/>
          </a:prstGeom>
          <a:solidFill>
            <a:srgbClr val="FFC00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808624" y="5522736"/>
            <a:ext cx="300595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MakeMove</a:t>
            </a:r>
            <a:endParaRPr lang="ko-KR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880" y="4481736"/>
            <a:ext cx="5819775" cy="5857875"/>
          </a:xfrm>
          <a:prstGeom prst="rect">
            <a:avLst/>
          </a:prstGeom>
        </p:spPr>
      </p:pic>
      <p:pic>
        <p:nvPicPr>
          <p:cNvPr id="1026" name="Picture 2" descr="Hand-Touch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688" y="7077137"/>
            <a:ext cx="1963216" cy="196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9427973" y="8203623"/>
            <a:ext cx="759053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GameRef.MakeMove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(2,1)</a:t>
            </a:r>
            <a:endParaRPr lang="ko-KR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6065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1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1106264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게임 진행</a:t>
            </a:r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 </a:t>
            </a:r>
            <a:r>
              <a:rPr lang="ko-KR" altLang="en-US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턴 명령</a:t>
            </a:r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 </a:t>
            </a:r>
            <a:r>
              <a:rPr lang="ko-KR" altLang="en-US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코드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18792" y="3041576"/>
            <a:ext cx="21746416" cy="9720000"/>
          </a:xfrm>
          <a:prstGeom prst="rect">
            <a:avLst/>
          </a:prstGeom>
          <a:noFill/>
          <a:ln w="38100">
            <a:solidFill>
              <a:schemeClr val="bg2"/>
            </a:solidFill>
            <a:prstDash val="solid"/>
          </a:ln>
        </p:spPr>
        <p:txBody>
          <a:bodyPr wrap="none" lIns="108000" tIns="108000" rIns="108000" bIns="108000" rtlCol="0" anchor="t">
            <a:noAutofit/>
          </a:bodyPr>
          <a:lstStyle/>
          <a:p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client sends a move command to </a:t>
            </a:r>
            <a:r>
              <a:rPr lang="en-US" altLang="ko-KR" sz="4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GameActor</a:t>
            </a:r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GameScene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MonoBehaviour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IGameObserver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OnBoardGridClicked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altLang="ko-KR" sz="4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x, </a:t>
            </a:r>
            <a:r>
              <a:rPr lang="en-US" altLang="ko-KR" sz="4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y) 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   _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myPlayer.MakeMove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PlacePosition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(x, y));</a:t>
            </a:r>
          </a:p>
          <a:p>
            <a:r>
              <a:rPr lang="ko-KR" altLang="en-US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ko-KR" altLang="en-US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altLang="ko-KR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en-US" altLang="ko-KR" sz="4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GameActor</a:t>
            </a:r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proceeds the game by command</a:t>
            </a:r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GameActor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: ... 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MakeMove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PlacePosition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pos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long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playerUserId</a:t>
            </a:r>
            <a:r>
              <a:rPr lang="en-US" altLang="ko-KR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  <a:endParaRPr lang="en-US" altLang="ko-KR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DoGameLogic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r>
              <a:rPr lang="ko-KR" altLang="en-US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</a:p>
          <a:p>
            <a:r>
              <a:rPr lang="ko-KR" altLang="en-US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직사각형 3"/>
          <p:cNvSpPr/>
          <p:nvPr/>
        </p:nvSpPr>
        <p:spPr bwMode="auto">
          <a:xfrm>
            <a:off x="886744" y="3022122"/>
            <a:ext cx="432048" cy="3547846"/>
          </a:xfrm>
          <a:prstGeom prst="rect">
            <a:avLst/>
          </a:prstGeom>
          <a:solidFill>
            <a:schemeClr val="accent1"/>
          </a:solidFill>
          <a:ln w="508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sym typeface="Helvetica Light" charset="0"/>
            </a:endParaRPr>
          </a:p>
        </p:txBody>
      </p:sp>
      <p:sp>
        <p:nvSpPr>
          <p:cNvPr id="6" name="직사각형 5"/>
          <p:cNvSpPr/>
          <p:nvPr/>
        </p:nvSpPr>
        <p:spPr bwMode="auto">
          <a:xfrm>
            <a:off x="886744" y="7362056"/>
            <a:ext cx="432048" cy="3888432"/>
          </a:xfrm>
          <a:prstGeom prst="rect">
            <a:avLst/>
          </a:prstGeom>
          <a:solidFill>
            <a:srgbClr val="FFC000"/>
          </a:solidFill>
          <a:ln w="508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8010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1303113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게임 진행</a:t>
            </a:r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 </a:t>
            </a:r>
            <a:r>
              <a:rPr lang="ko-KR" altLang="en-US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진행 이벤트</a:t>
            </a:r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 </a:t>
            </a:r>
            <a:r>
              <a:rPr lang="ko-KR" altLang="en-US" sz="8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액터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18616250" y="5319455"/>
            <a:ext cx="3240000" cy="1800000"/>
          </a:xfrm>
          <a:prstGeom prst="roundRect">
            <a:avLst/>
          </a:prstGeom>
          <a:solidFill>
            <a:srgbClr val="FFC00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</a:rPr>
              <a:t>Game</a:t>
            </a:r>
          </a:p>
        </p:txBody>
      </p:sp>
      <p:cxnSp>
        <p:nvCxnSpPr>
          <p:cNvPr id="19" name="꺾인 연결선 18"/>
          <p:cNvCxnSpPr>
            <a:stCxn id="10" idx="2"/>
            <a:endCxn id="25" idx="3"/>
          </p:cNvCxnSpPr>
          <p:nvPr/>
        </p:nvCxnSpPr>
        <p:spPr bwMode="auto">
          <a:xfrm rot="5400000">
            <a:off x="18292174" y="6075379"/>
            <a:ext cx="900000" cy="2988152"/>
          </a:xfrm>
          <a:prstGeom prst="bentConnector2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25" name="모서리가 둥근 직사각형 24"/>
          <p:cNvSpPr/>
          <p:nvPr/>
        </p:nvSpPr>
        <p:spPr bwMode="auto">
          <a:xfrm>
            <a:off x="14008098" y="7119455"/>
            <a:ext cx="3240000" cy="1800000"/>
          </a:xfrm>
          <a:prstGeom prst="roundRect">
            <a:avLst/>
          </a:prstGeom>
          <a:solidFill>
            <a:schemeClr val="bg2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</a:rPr>
              <a:t>Client</a:t>
            </a:r>
          </a:p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sym typeface="Helvetica Light" charset="0"/>
              </a:rPr>
              <a:t>Session</a:t>
            </a: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sym typeface="Helvetica Light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746767" y="8346313"/>
            <a:ext cx="300595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MakeMove</a:t>
            </a:r>
            <a:endParaRPr lang="ko-KR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4" name="직사각형 33"/>
          <p:cNvSpPr/>
          <p:nvPr/>
        </p:nvSpPr>
        <p:spPr bwMode="auto">
          <a:xfrm>
            <a:off x="9442823" y="7119455"/>
            <a:ext cx="3240000" cy="1800000"/>
          </a:xfrm>
          <a:prstGeom prst="rect">
            <a:avLst/>
          </a:prstGeom>
          <a:solidFill>
            <a:schemeClr val="accent1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Client</a:t>
            </a: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sym typeface="Helvetica Light" charset="0"/>
            </a:endParaRPr>
          </a:p>
        </p:txBody>
      </p:sp>
      <p:cxnSp>
        <p:nvCxnSpPr>
          <p:cNvPr id="35" name="직선 화살표 연결선 34"/>
          <p:cNvCxnSpPr/>
          <p:nvPr/>
        </p:nvCxnSpPr>
        <p:spPr bwMode="auto">
          <a:xfrm flipV="1">
            <a:off x="12682823" y="8123283"/>
            <a:ext cx="1368512" cy="20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non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36" name="타원 35"/>
          <p:cNvSpPr/>
          <p:nvPr/>
        </p:nvSpPr>
        <p:spPr bwMode="auto">
          <a:xfrm>
            <a:off x="11743625" y="8595419"/>
            <a:ext cx="644473" cy="648072"/>
          </a:xfrm>
          <a:prstGeom prst="ellipse">
            <a:avLst/>
          </a:prstGeom>
          <a:solidFill>
            <a:srgbClr val="FFC00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880" y="4481736"/>
            <a:ext cx="5819775" cy="585787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3209" y="6501035"/>
            <a:ext cx="1809750" cy="18192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404728" y="9477837"/>
            <a:ext cx="935384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GameObserver.MakeMove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(2,1)</a:t>
            </a:r>
            <a:endParaRPr lang="ko-KR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22" name="꺾인 연결선 21"/>
          <p:cNvCxnSpPr>
            <a:endCxn id="10" idx="0"/>
          </p:cNvCxnSpPr>
          <p:nvPr/>
        </p:nvCxnSpPr>
        <p:spPr bwMode="auto">
          <a:xfrm>
            <a:off x="17232560" y="4353350"/>
            <a:ext cx="3003690" cy="966105"/>
          </a:xfrm>
          <a:prstGeom prst="bentConnector2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24" name="TextBox 23"/>
          <p:cNvSpPr txBox="1"/>
          <p:nvPr/>
        </p:nvSpPr>
        <p:spPr>
          <a:xfrm>
            <a:off x="17736256" y="3041576"/>
            <a:ext cx="300595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MakeMove</a:t>
            </a:r>
            <a:endParaRPr lang="ko-KR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0336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/>
          </p:cNvSpPr>
          <p:nvPr/>
        </p:nvSpPr>
        <p:spPr bwMode="auto">
          <a:xfrm>
            <a:off x="1417638" y="2798451"/>
            <a:ext cx="16319500" cy="145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ko-KR" altLang="en-US" sz="8000" dirty="0">
                <a:solidFill>
                  <a:srgbClr val="FEE5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sym typeface="KoPubDotum Bold" panose="02020603020101020101" pitchFamily="18" charset="-127"/>
              </a:rPr>
              <a:t>왜 </a:t>
            </a:r>
            <a:r>
              <a:rPr lang="en-US" altLang="ko-KR" sz="8800" dirty="0">
                <a:solidFill>
                  <a:srgbClr val="FEE5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sym typeface="KoPubDotum Bold" panose="02020603020101020101" pitchFamily="18" charset="-127"/>
              </a:rPr>
              <a:t>Akka.NET</a:t>
            </a:r>
            <a:r>
              <a:rPr lang="en-US" altLang="ko-KR" sz="8000" dirty="0">
                <a:solidFill>
                  <a:srgbClr val="FEE5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sym typeface="KoPubDotum Bold" panose="02020603020101020101" pitchFamily="18" charset="-127"/>
              </a:rPr>
              <a:t> ?</a:t>
            </a:r>
            <a:endParaRPr lang="ko-KR" altLang="ko-KR" sz="1400" dirty="0">
              <a:solidFill>
                <a:srgbClr val="FEE500"/>
              </a:solidFill>
              <a:latin typeface="KoPub돋움체 Bold" panose="02020603020101020101" pitchFamily="18" charset="-127"/>
              <a:ea typeface="KoPub돋움체 Bold" panose="02020603020101020101" pitchFamily="18" charset="-127"/>
              <a:sym typeface="KoPubDotum Bold" panose="02020603020101020101" pitchFamily="18" charset="-127"/>
            </a:endParaRPr>
          </a:p>
        </p:txBody>
      </p:sp>
      <p:sp>
        <p:nvSpPr>
          <p:cNvPr id="3075" name="Rectangle 3"/>
          <p:cNvSpPr>
            <a:spLocks/>
          </p:cNvSpPr>
          <p:nvPr/>
        </p:nvSpPr>
        <p:spPr bwMode="auto">
          <a:xfrm>
            <a:off x="1417638" y="4265712"/>
            <a:ext cx="16319500" cy="84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>
            <a:spAutoFit/>
          </a:bodyPr>
          <a:lstStyle>
            <a:lvl1pPr marL="854075" indent="-854075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indent="0" eaLnBrk="1">
              <a:buSzPct val="100000"/>
            </a:pPr>
            <a:r>
              <a:rPr lang="ko-KR" altLang="en-US" sz="4800" dirty="0">
                <a:solidFill>
                  <a:srgbClr val="FEE500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sym typeface="KoPubDotum Medium" panose="02020603020101020101" pitchFamily="18" charset="-127"/>
              </a:rPr>
              <a:t>뭐지</a:t>
            </a:r>
            <a:r>
              <a:rPr lang="en-US" altLang="ko-KR" sz="4800" dirty="0">
                <a:solidFill>
                  <a:srgbClr val="FEE500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sym typeface="KoPubDotum Medium" panose="02020603020101020101" pitchFamily="18" charset="-127"/>
              </a:rPr>
              <a:t>?</a:t>
            </a:r>
            <a:endParaRPr lang="ko-KR" altLang="ko-KR" sz="4800" dirty="0">
              <a:solidFill>
                <a:srgbClr val="FEE500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  <a:sym typeface="KoPubDotum Medium" panose="02020603020101020101" pitchFamily="18" charset="-127"/>
            </a:endParaRPr>
          </a:p>
        </p:txBody>
      </p:sp>
      <p:pic>
        <p:nvPicPr>
          <p:cNvPr id="3077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2141200"/>
            <a:ext cx="309562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6703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1303113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게임 진행</a:t>
            </a:r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 </a:t>
            </a:r>
            <a:r>
              <a:rPr lang="ko-KR" altLang="en-US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진행 이벤트</a:t>
            </a:r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 </a:t>
            </a:r>
            <a:r>
              <a:rPr lang="ko-KR" altLang="en-US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코드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18792" y="3041576"/>
            <a:ext cx="21746416" cy="9720000"/>
          </a:xfrm>
          <a:prstGeom prst="rect">
            <a:avLst/>
          </a:prstGeom>
          <a:noFill/>
          <a:ln w="38100">
            <a:solidFill>
              <a:schemeClr val="bg2"/>
            </a:solidFill>
            <a:prstDash val="solid"/>
          </a:ln>
        </p:spPr>
        <p:txBody>
          <a:bodyPr wrap="none" lIns="108000" tIns="108000" rIns="108000" bIns="108000" rtlCol="0" anchor="t">
            <a:noAutofit/>
          </a:bodyPr>
          <a:lstStyle/>
          <a:p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en-US" altLang="ko-KR" sz="4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GameActor</a:t>
            </a:r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broadcasts game events to clients</a:t>
            </a:r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GameActor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: ... 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altLang="ko-KR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MakeMove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PlacePosition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pos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long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playerUserId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r>
              <a:rPr lang="ko-KR" altLang="en-US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ko-KR" altLang="en-US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NotifyToAllObservers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((id, o) =&gt;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o.MakeMove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(...));</a:t>
            </a:r>
          </a:p>
          <a:p>
            <a:r>
              <a:rPr lang="ko-KR" altLang="en-US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altLang="ko-KR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client consumes game events</a:t>
            </a:r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GameScene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MonoBehaviour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IGameObserver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altLang="ko-KR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IGameObserver.MakeMove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(...) 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Board.SetMark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(...);</a:t>
            </a:r>
          </a:p>
          <a:p>
            <a:r>
              <a:rPr lang="ko-KR" altLang="en-US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altLang="ko-KR" sz="4400" dirty="0"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4" name="직사각형 3"/>
          <p:cNvSpPr/>
          <p:nvPr/>
        </p:nvSpPr>
        <p:spPr bwMode="auto">
          <a:xfrm>
            <a:off x="886744" y="7924125"/>
            <a:ext cx="432048" cy="3547846"/>
          </a:xfrm>
          <a:prstGeom prst="rect">
            <a:avLst/>
          </a:prstGeom>
          <a:solidFill>
            <a:schemeClr val="accent1"/>
          </a:solidFill>
          <a:ln w="508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sym typeface="Helvetica Light" charset="0"/>
            </a:endParaRPr>
          </a:p>
        </p:txBody>
      </p:sp>
      <p:sp>
        <p:nvSpPr>
          <p:cNvPr id="6" name="직사각형 5"/>
          <p:cNvSpPr/>
          <p:nvPr/>
        </p:nvSpPr>
        <p:spPr bwMode="auto">
          <a:xfrm>
            <a:off x="886744" y="3036228"/>
            <a:ext cx="432048" cy="4109804"/>
          </a:xfrm>
          <a:prstGeom prst="rect">
            <a:avLst/>
          </a:prstGeom>
          <a:solidFill>
            <a:srgbClr val="FFC000"/>
          </a:solidFill>
          <a:ln w="508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1206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444865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게임 종료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8792" y="3041576"/>
            <a:ext cx="21962440" cy="9793088"/>
          </a:xfrm>
          <a:prstGeom prst="rect">
            <a:avLst/>
          </a:prstGeom>
          <a:noFill/>
        </p:spPr>
        <p:txBody>
          <a:bodyPr wrap="none" rtlCol="0" anchor="t">
            <a:normAutofit/>
          </a:bodyPr>
          <a:lstStyle/>
          <a:p>
            <a:r>
              <a:rPr lang="ko-KR" altLang="en-US" sz="6600" dirty="0">
                <a:solidFill>
                  <a:schemeClr val="accent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동작</a:t>
            </a:r>
          </a:p>
          <a:p>
            <a:pPr marL="857250" indent="-857250">
              <a:buFontTx/>
              <a:buChar char="-"/>
            </a:pP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게임 </a:t>
            </a:r>
            <a:r>
              <a:rPr lang="ko-KR" altLang="en-US" sz="6000" dirty="0" err="1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액터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소멸</a:t>
            </a:r>
            <a:endParaRPr lang="en-US" altLang="ko-KR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857250" indent="-857250">
              <a:buFontTx/>
              <a:buChar char="-"/>
            </a:pP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유저 </a:t>
            </a:r>
            <a:r>
              <a:rPr lang="ko-KR" altLang="en-US" sz="6000" dirty="0" err="1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액터에게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게임 종료를 알리고 유저 상태 업데이트</a:t>
            </a:r>
            <a:endParaRPr lang="en-US" altLang="ko-KR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314450" lvl="1" indent="-857250">
              <a:buFontTx/>
              <a:buChar char="-"/>
            </a:pP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상태 변경을 </a:t>
            </a:r>
            <a:r>
              <a:rPr lang="en-US" altLang="ko-KR" sz="6000" dirty="0" err="1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TrackableData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로 클라이언트와 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DB 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에 전파</a:t>
            </a:r>
            <a:endParaRPr lang="en-US" altLang="ko-KR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857250" indent="-857250">
              <a:buFontTx/>
              <a:buChar char="-"/>
            </a:pPr>
            <a:endParaRPr lang="en-US" altLang="ko-KR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164685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710002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게임 종료</a:t>
            </a:r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 </a:t>
            </a:r>
            <a:r>
              <a:rPr lang="ko-KR" altLang="en-US" sz="8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액터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2" name="직사각형 1"/>
          <p:cNvSpPr/>
          <p:nvPr/>
        </p:nvSpPr>
        <p:spPr bwMode="auto">
          <a:xfrm>
            <a:off x="5135576" y="5202216"/>
            <a:ext cx="3240000" cy="1800000"/>
          </a:xfrm>
          <a:prstGeom prst="rect">
            <a:avLst/>
          </a:prstGeom>
          <a:solidFill>
            <a:schemeClr val="accent1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Client</a:t>
            </a: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sym typeface="Helvetica Light" charset="0"/>
            </a:endParaRPr>
          </a:p>
        </p:txBody>
      </p:sp>
      <p:sp>
        <p:nvSpPr>
          <p:cNvPr id="6" name="모서리가 둥근 직사각형 5"/>
          <p:cNvSpPr/>
          <p:nvPr/>
        </p:nvSpPr>
        <p:spPr bwMode="auto">
          <a:xfrm>
            <a:off x="9744088" y="5202016"/>
            <a:ext cx="3240000" cy="1800000"/>
          </a:xfrm>
          <a:prstGeom prst="roundRect">
            <a:avLst/>
          </a:prstGeom>
          <a:solidFill>
            <a:schemeClr val="bg2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</a:rPr>
              <a:t>Client</a:t>
            </a:r>
          </a:p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sym typeface="Helvetica Light" charset="0"/>
              </a:rPr>
              <a:t>Session</a:t>
            </a: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sym typeface="Helvetica Light" charset="0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15576736" y="5202216"/>
            <a:ext cx="3240000" cy="1800000"/>
          </a:xfrm>
          <a:prstGeom prst="roundRect">
            <a:avLst/>
          </a:prstGeom>
          <a:solidFill>
            <a:srgbClr val="FFC00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</a:rPr>
              <a:t>User</a:t>
            </a: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15576736" y="8802416"/>
            <a:ext cx="3240000" cy="1800000"/>
          </a:xfrm>
          <a:prstGeom prst="roundRect">
            <a:avLst/>
          </a:prstGeom>
          <a:solidFill>
            <a:srgbClr val="FFC00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</a:rPr>
              <a:t>Game</a:t>
            </a:r>
          </a:p>
        </p:txBody>
      </p:sp>
      <p:cxnSp>
        <p:nvCxnSpPr>
          <p:cNvPr id="21" name="꺾인 연결선 20"/>
          <p:cNvCxnSpPr>
            <a:stCxn id="6" idx="3"/>
            <a:endCxn id="10" idx="1"/>
          </p:cNvCxnSpPr>
          <p:nvPr/>
        </p:nvCxnSpPr>
        <p:spPr bwMode="auto">
          <a:xfrm>
            <a:off x="12984088" y="6102016"/>
            <a:ext cx="2592648" cy="3600400"/>
          </a:xfrm>
          <a:prstGeom prst="bent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508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non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24" name="꺾인 연결선 23"/>
          <p:cNvCxnSpPr>
            <a:stCxn id="6" idx="3"/>
            <a:endCxn id="8" idx="1"/>
          </p:cNvCxnSpPr>
          <p:nvPr/>
        </p:nvCxnSpPr>
        <p:spPr bwMode="auto">
          <a:xfrm>
            <a:off x="12984088" y="6102016"/>
            <a:ext cx="2592648" cy="200"/>
          </a:xfrm>
          <a:prstGeom prst="bent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508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non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30" name="직선 화살표 연결선 29"/>
          <p:cNvCxnSpPr>
            <a:endCxn id="6" idx="1"/>
          </p:cNvCxnSpPr>
          <p:nvPr/>
        </p:nvCxnSpPr>
        <p:spPr bwMode="auto">
          <a:xfrm flipV="1">
            <a:off x="8375576" y="6102016"/>
            <a:ext cx="1368512" cy="20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50" name="직선 화살표 연결선 49"/>
          <p:cNvCxnSpPr/>
          <p:nvPr/>
        </p:nvCxnSpPr>
        <p:spPr bwMode="auto">
          <a:xfrm>
            <a:off x="17160552" y="7002216"/>
            <a:ext cx="0" cy="180020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non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23" name="타원 22"/>
          <p:cNvSpPr/>
          <p:nvPr/>
        </p:nvSpPr>
        <p:spPr bwMode="auto">
          <a:xfrm>
            <a:off x="7479615" y="6677980"/>
            <a:ext cx="644473" cy="648072"/>
          </a:xfrm>
          <a:prstGeom prst="ellipse">
            <a:avLst/>
          </a:prstGeom>
          <a:solidFill>
            <a:srgbClr val="FFC00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448584" y="7402621"/>
            <a:ext cx="124264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endParaRPr lang="ko-KR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732241" y="7896626"/>
            <a:ext cx="124264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endParaRPr lang="ko-KR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5" name="순서도: 자기 디스크 14"/>
          <p:cNvSpPr/>
          <p:nvPr/>
        </p:nvSpPr>
        <p:spPr>
          <a:xfrm>
            <a:off x="15686525" y="1749197"/>
            <a:ext cx="3024336" cy="1964937"/>
          </a:xfrm>
          <a:prstGeom prst="flowChartMagneticDisk">
            <a:avLst/>
          </a:prstGeom>
          <a:solidFill>
            <a:srgbClr val="7030A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  <a:ea typeface="서울남산체 M" panose="02020603020101020101" pitchFamily="18" charset="-127"/>
              </a:rPr>
              <a:t>MongoDB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  <a:ea typeface="서울남산체 M" panose="02020603020101020101" pitchFamily="18" charset="-127"/>
            </a:endParaRPr>
          </a:p>
        </p:txBody>
      </p:sp>
      <p:cxnSp>
        <p:nvCxnSpPr>
          <p:cNvPr id="16" name="직선 화살표 연결선 15"/>
          <p:cNvCxnSpPr>
            <a:stCxn id="15" idx="3"/>
            <a:endCxn id="8" idx="0"/>
          </p:cNvCxnSpPr>
          <p:nvPr/>
        </p:nvCxnSpPr>
        <p:spPr bwMode="auto">
          <a:xfrm flipH="1">
            <a:off x="17196736" y="3714134"/>
            <a:ext cx="1957" cy="1488082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non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19" name="TextBox 18"/>
          <p:cNvSpPr txBox="1"/>
          <p:nvPr/>
        </p:nvSpPr>
        <p:spPr>
          <a:xfrm>
            <a:off x="17574088" y="4027288"/>
            <a:ext cx="230063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Update</a:t>
            </a:r>
            <a:endParaRPr lang="ko-KR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130097" y="4694991"/>
            <a:ext cx="230063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Update</a:t>
            </a:r>
            <a:endParaRPr lang="ko-KR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9" name="구부러진 연결선 8"/>
          <p:cNvCxnSpPr>
            <a:stCxn id="10" idx="3"/>
            <a:endCxn id="10" idx="2"/>
          </p:cNvCxnSpPr>
          <p:nvPr/>
        </p:nvCxnSpPr>
        <p:spPr bwMode="auto">
          <a:xfrm flipH="1">
            <a:off x="17196736" y="9702416"/>
            <a:ext cx="1620000" cy="900000"/>
          </a:xfrm>
          <a:prstGeom prst="curvedConnector4">
            <a:avLst>
              <a:gd name="adj1" fmla="val -45469"/>
              <a:gd name="adj2" fmla="val 227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25" name="TextBox 24"/>
          <p:cNvSpPr txBox="1"/>
          <p:nvPr/>
        </p:nvSpPr>
        <p:spPr>
          <a:xfrm>
            <a:off x="19815412" y="10602416"/>
            <a:ext cx="159530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Kill</a:t>
            </a:r>
            <a:endParaRPr lang="ko-KR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107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19" grpId="0"/>
      <p:bldP spid="20" grpId="0"/>
      <p:bldP spid="25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710002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게임 종료</a:t>
            </a:r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 </a:t>
            </a:r>
            <a:r>
              <a:rPr lang="ko-KR" altLang="en-US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코드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18792" y="3041576"/>
            <a:ext cx="21746416" cy="9720000"/>
          </a:xfrm>
          <a:prstGeom prst="rect">
            <a:avLst/>
          </a:prstGeom>
          <a:noFill/>
          <a:ln w="38100">
            <a:solidFill>
              <a:schemeClr val="bg2"/>
            </a:solidFill>
            <a:prstDash val="solid"/>
          </a:ln>
        </p:spPr>
        <p:txBody>
          <a:bodyPr wrap="none" lIns="108000" tIns="108000" rIns="108000" bIns="108000" rtlCol="0" anchor="t">
            <a:noAutofit/>
          </a:bodyPr>
          <a:lstStyle/>
          <a:p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en-US" altLang="ko-KR" sz="4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UpdateActor</a:t>
            </a:r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updates user state when the game is over</a:t>
            </a:r>
            <a:endParaRPr lang="en-US" altLang="ko-KR" sz="4400" dirty="0">
              <a:solidFill>
                <a:srgbClr val="0000F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IGameUserObserver.End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long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gameId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GameResult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result) {</a:t>
            </a:r>
          </a:p>
          <a:p>
            <a:r>
              <a:rPr lang="en-US" altLang="ko-KR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_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userContext.Data.GameCount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+= 1;</a:t>
            </a:r>
          </a:p>
          <a:p>
            <a:r>
              <a:rPr lang="en-US" altLang="ko-KR" sz="44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flush changes to client and storage</a:t>
            </a:r>
            <a:endParaRPr lang="en-US" altLang="ko-KR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_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userEventObserver.UserContextChange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(_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userContext.Tracker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MongoDbMapper.SaveAsync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(_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userContext.Tracker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, _id);</a:t>
            </a:r>
          </a:p>
          <a:p>
            <a:r>
              <a:rPr lang="en-US" altLang="ko-KR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_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userContext.Tracker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TrackableUserContextTracker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endParaRPr lang="en-US" altLang="ko-KR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when no one left in </a:t>
            </a:r>
            <a:r>
              <a:rPr lang="en-US" altLang="ko-KR" sz="4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GameActor</a:t>
            </a:r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kill actor</a:t>
            </a:r>
            <a:endParaRPr lang="en-US" altLang="ko-KR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Leave(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long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userId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r>
              <a:rPr lang="ko-KR" altLang="en-US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NotifyToAllObservers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((id, o) =&gt;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o.Leave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playerId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</a:p>
          <a:p>
            <a:r>
              <a:rPr lang="en-US" altLang="ko-KR" sz="44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(_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players.Count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() == 0) {</a:t>
            </a:r>
          </a:p>
          <a:p>
            <a:r>
              <a:rPr lang="en-US" altLang="ko-KR" sz="4400" dirty="0" smtClean="0">
                <a:highlight>
                  <a:srgbClr val="FFFFFF"/>
                </a:highlight>
                <a:latin typeface="Consolas" panose="020B0609020204030204" pitchFamily="49" charset="0"/>
              </a:rPr>
              <a:t>    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Self.Tell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InterfacedPoisonPill.Instance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ko-KR" altLang="en-US" sz="4400" dirty="0">
                <a:highlight>
                  <a:srgbClr val="FFFFFF"/>
                </a:highlight>
                <a:latin typeface="Consolas" panose="020B0609020204030204" pitchFamily="49" charset="0"/>
              </a:rPr>
              <a:t>         </a:t>
            </a:r>
            <a:endParaRPr lang="en-US" altLang="ko-KR" sz="4400" dirty="0"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6" name="직사각형 5"/>
          <p:cNvSpPr/>
          <p:nvPr/>
        </p:nvSpPr>
        <p:spPr bwMode="auto">
          <a:xfrm>
            <a:off x="886744" y="3036228"/>
            <a:ext cx="432048" cy="5615544"/>
          </a:xfrm>
          <a:prstGeom prst="rect">
            <a:avLst/>
          </a:prstGeom>
          <a:solidFill>
            <a:srgbClr val="FFC000"/>
          </a:solidFill>
          <a:ln w="508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sym typeface="Helvetica Light" charset="0"/>
            </a:endParaRPr>
          </a:p>
        </p:txBody>
      </p:sp>
      <p:sp>
        <p:nvSpPr>
          <p:cNvPr id="8" name="직사각형 7"/>
          <p:cNvSpPr/>
          <p:nvPr/>
        </p:nvSpPr>
        <p:spPr bwMode="auto">
          <a:xfrm>
            <a:off x="886744" y="9220876"/>
            <a:ext cx="432048" cy="3540700"/>
          </a:xfrm>
          <a:prstGeom prst="rect">
            <a:avLst/>
          </a:prstGeom>
          <a:solidFill>
            <a:srgbClr val="FFC000"/>
          </a:solidFill>
          <a:ln w="508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2798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/>
          </p:cNvSpPr>
          <p:nvPr/>
        </p:nvSpPr>
        <p:spPr bwMode="auto">
          <a:xfrm>
            <a:off x="1417638" y="2860006"/>
            <a:ext cx="16319500" cy="1333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ko-KR" altLang="en-US" sz="8000" dirty="0">
                <a:solidFill>
                  <a:srgbClr val="FEE50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  <a:sym typeface="KoPubDotum Bold" panose="02020603020101020101" pitchFamily="18" charset="-127"/>
              </a:rPr>
              <a:t>결론</a:t>
            </a:r>
            <a:endParaRPr lang="ko-KR" altLang="ko-KR" sz="1400" dirty="0">
              <a:solidFill>
                <a:srgbClr val="FEE500"/>
              </a:solidFill>
              <a:latin typeface="KoPub돋움체 Bold" panose="02020603020101020101" pitchFamily="18" charset="-127"/>
              <a:ea typeface="KoPub돋움체 Bold" panose="02020603020101020101" pitchFamily="18" charset="-127"/>
              <a:sym typeface="KoPubDotum Bold" panose="02020603020101020101" pitchFamily="18" charset="-127"/>
            </a:endParaRPr>
          </a:p>
        </p:txBody>
      </p:sp>
      <p:pic>
        <p:nvPicPr>
          <p:cNvPr id="3077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2141200"/>
            <a:ext cx="309562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8927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509460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Akka.NET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8792" y="3041576"/>
            <a:ext cx="21962440" cy="9793088"/>
          </a:xfrm>
          <a:prstGeom prst="rect">
            <a:avLst/>
          </a:prstGeom>
          <a:noFill/>
        </p:spPr>
        <p:txBody>
          <a:bodyPr wrap="none" rtlCol="0" anchor="t">
            <a:normAutofit/>
          </a:bodyPr>
          <a:lstStyle/>
          <a:p>
            <a:r>
              <a:rPr lang="ko-KR" altLang="en-US" sz="6600" dirty="0">
                <a:solidFill>
                  <a:schemeClr val="accent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쓸만하다</a:t>
            </a:r>
            <a:r>
              <a:rPr lang="en-US" altLang="ko-KR" sz="6600" dirty="0">
                <a:solidFill>
                  <a:schemeClr val="accent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!</a:t>
            </a:r>
            <a:endParaRPr lang="ko-KR" altLang="en-US" sz="6600" dirty="0">
              <a:solidFill>
                <a:schemeClr val="accent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Akka.NET 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은 쓸만한 빌딩 블록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.</a:t>
            </a:r>
          </a:p>
          <a:p>
            <a:pPr marL="1314450" lvl="1" indent="-857250">
              <a:buFontTx/>
              <a:buChar char="-"/>
            </a:pP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부분적으로 필요한 곳에서만 쓸 수 있다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.</a:t>
            </a:r>
          </a:p>
          <a:p>
            <a:pPr marL="857250" indent="-857250">
              <a:buFontTx/>
              <a:buChar char="-"/>
            </a:pPr>
            <a:r>
              <a:rPr lang="en-US" altLang="ko-KR" sz="6000" dirty="0" err="1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Akka.Interfaced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등을 통해 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Unity3D </a:t>
            </a:r>
            <a:r>
              <a:rPr lang="ko-KR" altLang="en-US" sz="600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에서도 손쉽게 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사용 가능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.</a:t>
            </a:r>
          </a:p>
          <a:p>
            <a:pPr marL="857250" indent="-857250">
              <a:buFontTx/>
              <a:buChar char="-"/>
            </a:pPr>
            <a:endParaRPr lang="en-US" altLang="ko-KR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r>
              <a:rPr lang="ko-KR" altLang="en-US" sz="6000" dirty="0">
                <a:solidFill>
                  <a:schemeClr val="accent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라이브러리는 아직 초기 상태임을 염두</a:t>
            </a:r>
            <a:endParaRPr lang="en-US" altLang="ko-KR" sz="6000" dirty="0">
              <a:solidFill>
                <a:schemeClr val="accent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857250" indent="-857250">
              <a:buFontTx/>
              <a:buChar char="-"/>
            </a:pP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거의 대부분 잘 돌아간다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.</a:t>
            </a: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“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성숙했다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”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라고 하기엔 아직 시간이 필요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.</a:t>
            </a:r>
          </a:p>
          <a:p>
            <a:pPr marL="1314450" lvl="1" indent="-857250">
              <a:buFontTx/>
              <a:buChar char="-"/>
            </a:pP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문제 발생 때 늘 의심해야 하는 단계 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sym typeface="Wingdings" panose="05000000000000000000" pitchFamily="2" charset="2"/>
              </a:rPr>
              <a:t></a:t>
            </a:r>
            <a:endParaRPr lang="en-US" altLang="ko-KR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endParaRPr lang="en-US" altLang="ko-KR" sz="6000" dirty="0">
              <a:solidFill>
                <a:schemeClr val="accent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49157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543289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시도해 보기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8792" y="3041576"/>
            <a:ext cx="21962440" cy="9793088"/>
          </a:xfrm>
          <a:prstGeom prst="rect">
            <a:avLst/>
          </a:prstGeom>
          <a:noFill/>
        </p:spPr>
        <p:txBody>
          <a:bodyPr wrap="none" rtlCol="0" anchor="t">
            <a:normAutofit/>
          </a:bodyPr>
          <a:lstStyle/>
          <a:p>
            <a:r>
              <a:rPr lang="en-US" altLang="ko-KR" sz="6600" dirty="0" err="1">
                <a:solidFill>
                  <a:schemeClr val="accent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TicTacToe</a:t>
            </a:r>
            <a:endParaRPr lang="ko-KR" altLang="en-US" sz="6600" dirty="0">
              <a:solidFill>
                <a:schemeClr val="accent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857250" indent="-857250">
              <a:buFontTx/>
              <a:buChar char="-"/>
            </a:pP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소스를 받아 실행해 보기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 </a:t>
            </a:r>
            <a:r>
              <a:rPr lang="en-US" altLang="ko-KR" sz="44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hlinkClick r:id="rId2"/>
              </a:rPr>
              <a:t>https://github.com/SaladLab/TicTacToe</a:t>
            </a:r>
            <a:endParaRPr lang="en-US" altLang="ko-KR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endParaRPr lang="en-US" altLang="ko-KR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r>
              <a:rPr lang="ko-KR" altLang="en-US" sz="6600" dirty="0" smtClean="0">
                <a:solidFill>
                  <a:schemeClr val="accent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라이브러리 </a:t>
            </a:r>
            <a:r>
              <a:rPr lang="ko-KR" altLang="en-US" sz="6600" dirty="0">
                <a:solidFill>
                  <a:schemeClr val="accent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써보기</a:t>
            </a:r>
            <a:r>
              <a:rPr lang="ko-KR" altLang="en-US" sz="6000" dirty="0">
                <a:solidFill>
                  <a:schemeClr val="accent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endParaRPr lang="en-US" altLang="ko-KR" sz="6000" dirty="0">
              <a:solidFill>
                <a:schemeClr val="accent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857250" indent="-857250">
              <a:buFontTx/>
              <a:buChar char="-"/>
            </a:pPr>
            <a:r>
              <a:rPr lang="ko-KR" altLang="en-US" sz="6000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프로젝트 </a:t>
            </a:r>
            <a:r>
              <a:rPr lang="en-US" altLang="ko-KR" sz="6000" dirty="0" err="1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Github</a:t>
            </a:r>
            <a:r>
              <a:rPr lang="en-US" altLang="ko-KR" sz="6000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방문</a:t>
            </a:r>
            <a:endParaRPr lang="en-US" altLang="ko-KR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857250" indent="-857250">
              <a:buFontTx/>
              <a:buChar char="-"/>
            </a:pPr>
            <a:r>
              <a:rPr lang="en-US" altLang="ko-KR" sz="6000" dirty="0" err="1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Nuget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/ </a:t>
            </a:r>
            <a:r>
              <a:rPr lang="en-US" altLang="ko-KR" sz="6000" dirty="0" err="1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Github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Release 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에서 라이브러리 받기</a:t>
            </a:r>
            <a:endParaRPr lang="en-US" altLang="ko-KR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endParaRPr lang="en-US" altLang="ko-KR" sz="6000" dirty="0">
              <a:solidFill>
                <a:schemeClr val="accent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085607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412164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오픈소스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8792" y="3041576"/>
            <a:ext cx="21962440" cy="9793088"/>
          </a:xfrm>
          <a:prstGeom prst="rect">
            <a:avLst/>
          </a:prstGeom>
          <a:noFill/>
        </p:spPr>
        <p:txBody>
          <a:bodyPr wrap="none" rtlCol="0" anchor="t">
            <a:normAutofit/>
          </a:bodyPr>
          <a:lstStyle/>
          <a:p>
            <a:r>
              <a:rPr lang="ko-KR" altLang="en-US" sz="6600" dirty="0">
                <a:solidFill>
                  <a:schemeClr val="accent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모든 것이 오픈 소스</a:t>
            </a:r>
            <a:r>
              <a:rPr lang="en-US" altLang="ko-KR" sz="6600" dirty="0">
                <a:solidFill>
                  <a:schemeClr val="accent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!</a:t>
            </a:r>
            <a:endParaRPr lang="ko-KR" altLang="en-US" sz="6600" dirty="0">
              <a:solidFill>
                <a:schemeClr val="accent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857250" indent="-857250">
              <a:buFontTx/>
              <a:buChar char="-"/>
            </a:pPr>
            <a:r>
              <a:rPr lang="ko-KR" altLang="en-US" sz="6000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사용하고 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작성한 모든 것이 오픈 </a:t>
            </a:r>
            <a:r>
              <a:rPr lang="ko-KR" altLang="en-US" sz="6000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소스</a:t>
            </a:r>
            <a:endParaRPr lang="en-US" altLang="ko-KR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857250" indent="-857250">
              <a:buFontTx/>
              <a:buChar char="-"/>
            </a:pPr>
            <a:r>
              <a:rPr lang="ko-KR" altLang="en-US" sz="6000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기대</a:t>
            </a:r>
            <a:endParaRPr lang="en-US" altLang="ko-KR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314450" lvl="1" indent="-857250">
              <a:buFontTx/>
              <a:buChar char="-"/>
            </a:pP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품질이 </a:t>
            </a:r>
            <a:r>
              <a:rPr lang="ko-KR" altLang="en-US" sz="6000" dirty="0" smtClean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보다 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더 좋아지지 않을까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?</a:t>
            </a:r>
          </a:p>
          <a:p>
            <a:pPr marL="1314450" lvl="1" indent="-857250">
              <a:buFontTx/>
              <a:buChar char="-"/>
            </a:pP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개발된 라이브러리가 게임과 같이 소멸하지는 않겠지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?</a:t>
            </a:r>
          </a:p>
          <a:p>
            <a:endParaRPr lang="en-US" altLang="ko-KR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r>
              <a:rPr lang="ko-KR" altLang="en-US" sz="6600" dirty="0">
                <a:solidFill>
                  <a:schemeClr val="accent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참여해보자</a:t>
            </a:r>
            <a:r>
              <a:rPr lang="en-US" altLang="ko-KR" sz="6600" dirty="0">
                <a:solidFill>
                  <a:schemeClr val="accent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!</a:t>
            </a:r>
            <a:endParaRPr lang="en-US" altLang="ko-KR" sz="66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857250" indent="-857250">
              <a:buFontTx/>
              <a:buChar char="-"/>
            </a:pP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버그 리포트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기능 제안</a:t>
            </a:r>
            <a:endParaRPr lang="en-US" altLang="ko-KR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857250" indent="-857250">
              <a:buFontTx/>
              <a:buChar char="-"/>
            </a:pP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더 나아가서 내부 라이브러리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툴을 오픈 소스로 만들어 보자</a:t>
            </a:r>
            <a:r>
              <a:rPr lang="en-US" altLang="ko-KR" sz="6000" dirty="0">
                <a:solidFill>
                  <a:schemeClr val="tx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!</a:t>
            </a:r>
          </a:p>
          <a:p>
            <a:pPr marL="857250" indent="-857250">
              <a:buFontTx/>
              <a:buChar char="-"/>
            </a:pPr>
            <a:endParaRPr lang="en-US" altLang="ko-KR" sz="6000" dirty="0">
              <a:solidFill>
                <a:schemeClr val="tx1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18398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/>
          </p:cNvSpPr>
          <p:nvPr/>
        </p:nvSpPr>
        <p:spPr bwMode="auto">
          <a:xfrm>
            <a:off x="1312863" y="5562600"/>
            <a:ext cx="16319500" cy="148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ko-KR" altLang="ko-KR" sz="9000">
                <a:solidFill>
                  <a:srgbClr val="FEE500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  <a:sym typeface="KoPubDotum Bold" panose="02020603020101020101" pitchFamily="18" charset="-127"/>
              </a:rPr>
              <a:t>감사합니다.</a:t>
            </a:r>
            <a:endParaRPr lang="ko-KR" altLang="ko-KR" sz="1800">
              <a:solidFill>
                <a:srgbClr val="FEE500"/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  <a:sym typeface="KoPubDotum Bold" panose="02020603020101020101" pitchFamily="18" charset="-127"/>
            </a:endParaRPr>
          </a:p>
        </p:txBody>
      </p:sp>
      <p:pic>
        <p:nvPicPr>
          <p:cNvPr id="5123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2141200"/>
            <a:ext cx="309562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99512" y="3041576"/>
            <a:ext cx="8928992" cy="6480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18792" y="3041576"/>
            <a:ext cx="21962440" cy="9793088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endParaRPr lang="en-US" altLang="ko-KR" sz="6000" dirty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endParaRPr lang="en-US" altLang="ko-KR" sz="6000" dirty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endParaRPr lang="en-US" altLang="ko-KR" sz="6000" dirty="0" smtClean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r>
              <a:rPr lang="ko-KR" altLang="en-US" sz="6000" dirty="0" smtClean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6000" dirty="0" err="1" smtClean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액터</a:t>
            </a:r>
            <a:r>
              <a:rPr lang="ko-KR" altLang="en-US" sz="6000" dirty="0" smtClean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600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모델을 제공하는 </a:t>
            </a:r>
            <a:r>
              <a:rPr lang="en-US" altLang="ko-KR" sz="6000" dirty="0" smtClean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Java/Scala </a:t>
            </a:r>
            <a:r>
              <a:rPr lang="ko-KR" altLang="en-US" sz="6000" dirty="0" err="1" smtClean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툴킷</a:t>
            </a:r>
            <a:endParaRPr lang="en-US" altLang="ko-KR" sz="6000" dirty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endParaRPr lang="en-US" altLang="ko-KR" sz="6000" dirty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endParaRPr lang="en-US" altLang="ko-KR" sz="6000" dirty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endParaRPr lang="en-US" altLang="ko-KR" sz="6000" dirty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endParaRPr lang="en-US" altLang="ko-KR" sz="6000" dirty="0" smtClean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r>
              <a:rPr lang="en-US" altLang="ko-KR" sz="6000" dirty="0" smtClean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en-US" altLang="ko-KR" sz="6000" dirty="0" err="1" smtClean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Akka</a:t>
            </a:r>
            <a:r>
              <a:rPr lang="en-US" altLang="ko-KR" sz="6000" dirty="0" smtClean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600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의 </a:t>
            </a:r>
            <a:r>
              <a:rPr lang="en-US" altLang="ko-KR" sz="600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.NET </a:t>
            </a:r>
            <a:r>
              <a:rPr lang="ko-KR" altLang="en-US" sz="6000" dirty="0" err="1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포팅</a:t>
            </a:r>
            <a:r>
              <a:rPr lang="ko-KR" altLang="en-US" sz="600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라이브러리</a:t>
            </a:r>
            <a:r>
              <a:rPr lang="en-US" altLang="ko-KR" sz="600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.</a:t>
            </a:r>
          </a:p>
          <a:p>
            <a:endParaRPr lang="en-US" altLang="ko-KR" sz="6000" dirty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endParaRPr lang="en-US" altLang="ko-KR" sz="6000" dirty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endParaRPr lang="en-US" altLang="ko-KR" sz="6000" dirty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endParaRPr lang="ko-KR" altLang="en-US" sz="6000" dirty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8792" y="1025922"/>
            <a:ext cx="618836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Akka.NET ?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784" y="3846756"/>
            <a:ext cx="4368486" cy="1787108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792" y="8010128"/>
            <a:ext cx="2962275" cy="2124075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7977" y="1025922"/>
            <a:ext cx="815365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166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99512" y="3041576"/>
            <a:ext cx="8928992" cy="6480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18792" y="3041576"/>
            <a:ext cx="21962440" cy="9793088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ko-KR" altLang="en-US" sz="7200" dirty="0">
                <a:solidFill>
                  <a:srgbClr val="0070C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온라인 게임은 보통 </a:t>
            </a:r>
            <a:r>
              <a:rPr lang="en-US" altLang="ko-KR" sz="7200" dirty="0" err="1">
                <a:solidFill>
                  <a:srgbClr val="0070C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Stateful</a:t>
            </a:r>
            <a:endParaRPr lang="en-US" altLang="ko-KR" sz="7200" dirty="0">
              <a:solidFill>
                <a:srgbClr val="0070C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857250" indent="-857250">
              <a:buFontTx/>
              <a:buChar char="-"/>
            </a:pPr>
            <a:r>
              <a:rPr lang="ko-KR" altLang="en-US" sz="600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유저 상태</a:t>
            </a:r>
            <a:r>
              <a:rPr lang="en-US" altLang="ko-KR" sz="600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600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월드 상태</a:t>
            </a:r>
            <a:r>
              <a:rPr lang="en-US" altLang="ko-KR" sz="600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…</a:t>
            </a:r>
          </a:p>
          <a:p>
            <a:pPr marL="857250" indent="-857250">
              <a:buFontTx/>
              <a:buChar char="-"/>
            </a:pPr>
            <a:r>
              <a:rPr lang="ko-KR" altLang="en-US" sz="600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실시간으로 유저 상호작용 발생</a:t>
            </a:r>
          </a:p>
          <a:p>
            <a:endParaRPr lang="ko-KR" altLang="en-US" sz="6000" dirty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r>
              <a:rPr lang="ko-KR" altLang="en-US" sz="7200" dirty="0" err="1">
                <a:solidFill>
                  <a:srgbClr val="0070C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액터</a:t>
            </a:r>
            <a:r>
              <a:rPr lang="ko-KR" altLang="en-US" sz="7200" dirty="0">
                <a:solidFill>
                  <a:srgbClr val="0070C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모델은 많은 수의 </a:t>
            </a:r>
            <a:r>
              <a:rPr lang="en-US" altLang="ko-KR" sz="7200" dirty="0" err="1">
                <a:solidFill>
                  <a:srgbClr val="0070C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Stateful</a:t>
            </a:r>
            <a:r>
              <a:rPr lang="en-US" altLang="ko-KR" sz="7200" dirty="0">
                <a:solidFill>
                  <a:srgbClr val="0070C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7200" dirty="0">
                <a:solidFill>
                  <a:srgbClr val="0070C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개체를 다루기 좋음</a:t>
            </a:r>
          </a:p>
          <a:p>
            <a:pPr marL="857250" indent="-857250">
              <a:buFontTx/>
              <a:buChar char="-"/>
            </a:pPr>
            <a:r>
              <a:rPr lang="ko-KR" altLang="en-US" sz="600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때문에 많은 온라인 게임에서 사용하고 있음</a:t>
            </a:r>
            <a:endParaRPr lang="en-US" altLang="ko-KR" sz="6000" dirty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endParaRPr lang="ko-KR" altLang="en-US" sz="6000" dirty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8792" y="1025922"/>
            <a:ext cx="630813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왜 </a:t>
            </a:r>
            <a:r>
              <a:rPr lang="ko-KR" altLang="en-US" sz="8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액터</a:t>
            </a:r>
            <a:r>
              <a:rPr lang="ko-KR" altLang="en-US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모델</a:t>
            </a:r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?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 bwMode="auto">
          <a:xfrm>
            <a:off x="18816736" y="2194820"/>
            <a:ext cx="4176464" cy="40974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ea typeface="KoPub돋움체 Medium" panose="02020603020101020101" pitchFamily="18" charset="-127"/>
              <a:cs typeface="Consolas" panose="020B0609020204030204" pitchFamily="49" charset="0"/>
              <a:sym typeface="Helvetica Light" charset="0"/>
            </a:endParaRPr>
          </a:p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dirty="0">
              <a:latin typeface="Consolas" panose="020B0609020204030204" pitchFamily="49" charset="0"/>
              <a:ea typeface="KoPub돋움체 Medium" panose="02020603020101020101" pitchFamily="18" charset="-127"/>
              <a:cs typeface="Consolas" panose="020B0609020204030204" pitchFamily="49" charset="0"/>
            </a:endParaRPr>
          </a:p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ea typeface="KoPub돋움체 Medium" panose="02020603020101020101" pitchFamily="18" charset="-127"/>
              <a:cs typeface="Consolas" panose="020B0609020204030204" pitchFamily="49" charset="0"/>
              <a:sym typeface="Helvetica Light" charset="0"/>
            </a:endParaRPr>
          </a:p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dirty="0">
              <a:latin typeface="Consolas" panose="020B0609020204030204" pitchFamily="49" charset="0"/>
              <a:ea typeface="KoPub돋움체 Medium" panose="02020603020101020101" pitchFamily="18" charset="-127"/>
              <a:cs typeface="Consolas" panose="020B0609020204030204" pitchFamily="49" charset="0"/>
            </a:endParaRPr>
          </a:p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ea typeface="KoPub돋움체 Medium" panose="02020603020101020101" pitchFamily="18" charset="-127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19320792" y="2691916"/>
            <a:ext cx="3168352" cy="1368152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5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  <a:sym typeface="Helvetica Light" charset="0"/>
              </a:rPr>
              <a:t>State</a:t>
            </a: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ea typeface="KoPub돋움체 Medium" panose="02020603020101020101" pitchFamily="18" charset="-127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20" name="직사각형 19"/>
          <p:cNvSpPr/>
          <p:nvPr/>
        </p:nvSpPr>
        <p:spPr bwMode="auto">
          <a:xfrm>
            <a:off x="19320792" y="4420108"/>
            <a:ext cx="3168352" cy="1368152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fontScale="925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5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  <a:sym typeface="Helvetica Light" charset="0"/>
              </a:rPr>
              <a:t>Behaviour</a:t>
            </a: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ea typeface="KoPub돋움체 Medium" panose="02020603020101020101" pitchFamily="18" charset="-127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21" name="직사각형 20"/>
          <p:cNvSpPr/>
          <p:nvPr/>
        </p:nvSpPr>
        <p:spPr bwMode="auto">
          <a:xfrm>
            <a:off x="15288344" y="3628020"/>
            <a:ext cx="3483278" cy="11521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ysDash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22" name="모서리가 둥근 직사각형 21"/>
          <p:cNvSpPr/>
          <p:nvPr/>
        </p:nvSpPr>
        <p:spPr bwMode="auto">
          <a:xfrm>
            <a:off x="18024648" y="3806812"/>
            <a:ext cx="1008112" cy="794544"/>
          </a:xfrm>
          <a:prstGeom prst="roundRect">
            <a:avLst/>
          </a:prstGeom>
          <a:solidFill>
            <a:schemeClr val="tx2"/>
          </a:solid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  <a:sym typeface="Helvetica Light" charset="0"/>
              </a:rPr>
              <a:t>M1</a:t>
            </a:r>
            <a:endParaRPr kumimoji="0" lang="ko-KR" altLang="en-US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ea typeface="KoPub돋움체 Medium" panose="02020603020101020101" pitchFamily="18" charset="-127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23" name="모서리가 둥근 직사각형 22"/>
          <p:cNvSpPr/>
          <p:nvPr/>
        </p:nvSpPr>
        <p:spPr bwMode="auto">
          <a:xfrm>
            <a:off x="16800512" y="3806812"/>
            <a:ext cx="1008112" cy="794544"/>
          </a:xfrm>
          <a:prstGeom prst="roundRect">
            <a:avLst/>
          </a:prstGeom>
          <a:solidFill>
            <a:schemeClr val="tx2"/>
          </a:solid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  <a:sym typeface="Helvetica Light" charset="0"/>
              </a:rPr>
              <a:t>M2</a:t>
            </a:r>
            <a:endParaRPr kumimoji="0" lang="ko-KR" altLang="en-US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ea typeface="KoPub돋움체 Medium" panose="02020603020101020101" pitchFamily="18" charset="-127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24" name="모서리가 둥근 직사각형 23"/>
          <p:cNvSpPr/>
          <p:nvPr/>
        </p:nvSpPr>
        <p:spPr bwMode="auto">
          <a:xfrm>
            <a:off x="15576376" y="3806812"/>
            <a:ext cx="1008112" cy="794544"/>
          </a:xfrm>
          <a:prstGeom prst="roundRect">
            <a:avLst/>
          </a:prstGeom>
          <a:solidFill>
            <a:schemeClr val="tx2"/>
          </a:solid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  <a:sym typeface="Helvetica Light" charset="0"/>
              </a:rPr>
              <a:t>M3</a:t>
            </a:r>
            <a:endParaRPr kumimoji="0" lang="ko-KR" altLang="en-US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ea typeface="KoPub돋움체 Medium" panose="02020603020101020101" pitchFamily="18" charset="-127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889658" y="1180939"/>
            <a:ext cx="2030620" cy="1015663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altLang="ko-KR" sz="6000" dirty="0">
                <a:solidFill>
                  <a:srgbClr val="0070C0"/>
                </a:solidFill>
                <a:latin typeface="Consolas" panose="020B0609020204030204" pitchFamily="49" charset="0"/>
                <a:ea typeface="KoPub돋움체 Medium" panose="02020603020101020101" pitchFamily="18" charset="-127"/>
                <a:cs typeface="Consolas" panose="020B0609020204030204" pitchFamily="49" charset="0"/>
              </a:rPr>
              <a:t>Actor</a:t>
            </a:r>
            <a:endParaRPr lang="ko-KR" altLang="en-US" sz="6000" dirty="0">
              <a:solidFill>
                <a:srgbClr val="0070C0"/>
              </a:solidFill>
              <a:latin typeface="Consolas" panose="020B0609020204030204" pitchFamily="49" charset="0"/>
              <a:ea typeface="KoPub돋움체 Medium" panose="02020603020101020101" pitchFamily="18" charset="-127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7812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ko-KR" sz="5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ko-KR" sz="5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1460</TotalTime>
  <Words>2492</Words>
  <Application>Microsoft Office PowerPoint</Application>
  <PresentationFormat>사용자 지정</PresentationFormat>
  <Paragraphs>791</Paragraphs>
  <Slides>78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78</vt:i4>
      </vt:variant>
    </vt:vector>
  </HeadingPairs>
  <TitlesOfParts>
    <vt:vector size="90" baseType="lpstr">
      <vt:lpstr>Helvetica Light</vt:lpstr>
      <vt:lpstr>Helvetica Neue</vt:lpstr>
      <vt:lpstr>KoPubDotum Bold</vt:lpstr>
      <vt:lpstr>KoPubDotum Medium</vt:lpstr>
      <vt:lpstr>KoPub돋움체 Bold</vt:lpstr>
      <vt:lpstr>KoPub돋움체 Light</vt:lpstr>
      <vt:lpstr>KoPub돋움체 Medium</vt:lpstr>
      <vt:lpstr>서울남산체 M</vt:lpstr>
      <vt:lpstr>Arial</vt:lpstr>
      <vt:lpstr>Consolas</vt:lpstr>
      <vt:lpstr>Wingdings</vt:lpstr>
      <vt:lpstr>White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Akka.NET 으로 온라인 게임 서버 만들기</dc:title>
  <dc:creator>김이선</dc:creator>
  <cp:lastModifiedBy>김이선</cp:lastModifiedBy>
  <cp:revision>452</cp:revision>
  <cp:lastPrinted>2016-02-25T01:48:07Z</cp:lastPrinted>
  <dcterms:modified xsi:type="dcterms:W3CDTF">2016-04-27T16:03:16Z</dcterms:modified>
</cp:coreProperties>
</file>